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62" r:id="rId5"/>
    <p:sldId id="258" r:id="rId6"/>
    <p:sldId id="265" r:id="rId7"/>
    <p:sldId id="278" r:id="rId8"/>
    <p:sldId id="279" r:id="rId9"/>
    <p:sldId id="264" r:id="rId10"/>
    <p:sldId id="266" r:id="rId11"/>
    <p:sldId id="280" r:id="rId12"/>
    <p:sldId id="270" r:id="rId13"/>
    <p:sldId id="271" r:id="rId14"/>
    <p:sldId id="272" r:id="rId15"/>
    <p:sldId id="273" r:id="rId16"/>
    <p:sldId id="274" r:id="rId17"/>
    <p:sldId id="269" r:id="rId18"/>
    <p:sldId id="267" r:id="rId19"/>
    <p:sldId id="281" r:id="rId20"/>
    <p:sldId id="283" r:id="rId21"/>
    <p:sldId id="284"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EB97DA63-CB8B-425C-AC78-E16F29A58B86}">
          <p14:sldIdLst/>
        </p14:section>
        <p14:section name="Body (content) slides" id="{86D326B8-B1F4-470E-ACC7-B0917D5F3E13}">
          <p14:sldIdLst>
            <p14:sldId id="262"/>
            <p14:sldId id="258"/>
            <p14:sldId id="265"/>
            <p14:sldId id="278"/>
            <p14:sldId id="279"/>
            <p14:sldId id="264"/>
            <p14:sldId id="266"/>
            <p14:sldId id="280"/>
            <p14:sldId id="270"/>
            <p14:sldId id="271"/>
            <p14:sldId id="272"/>
            <p14:sldId id="273"/>
            <p14:sldId id="274"/>
            <p14:sldId id="269"/>
            <p14:sldId id="267"/>
            <p14:sldId id="281"/>
            <p14:sldId id="283"/>
            <p14:sldId id="284"/>
          </p14:sldIdLst>
        </p14:section>
        <p14:section name="Section separator slides" id="{A88420AD-D63A-49B0-9EA2-8A913753E5CC}">
          <p14:sldIdLst/>
        </p14:section>
        <p14:section name="End of presentation slide" id="{FA6E58FB-4655-4ADA-838A-304575EC2E6B}">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254"/>
    <a:srgbClr val="4472C4"/>
    <a:srgbClr val="193E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68325" autoAdjust="0"/>
  </p:normalViewPr>
  <p:slideViewPr>
    <p:cSldViewPr snapToGrid="0" snapToObjects="1">
      <p:cViewPr varScale="1">
        <p:scale>
          <a:sx n="47" d="100"/>
          <a:sy n="47" d="100"/>
        </p:scale>
        <p:origin x="236" y="3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0"/>
    </p:cViewPr>
  </p:sorterViewPr>
  <p:notesViewPr>
    <p:cSldViewPr snapToGrid="0" snapToObjects="1">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12485-D830-4F69-B7A6-680950CEE589}" type="datetimeFigureOut">
              <a:rPr lang="en-GB" smtClean="0"/>
              <a:t>13/05/2020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8AA460-4381-408E-A7B4-778A6B7EE8D5}" type="slidenum">
              <a:rPr lang="en-GB" smtClean="0"/>
              <a:t>‹#›</a:t>
            </a:fld>
            <a:endParaRPr lang="en-GB"/>
          </a:p>
        </p:txBody>
      </p:sp>
    </p:spTree>
    <p:extLst>
      <p:ext uri="{BB962C8B-B14F-4D97-AF65-F5344CB8AC3E}">
        <p14:creationId xmlns:p14="http://schemas.microsoft.com/office/powerpoint/2010/main" val="3152953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No need to go on too long about the potential benefits of innovation in health information technology. </a:t>
            </a:r>
            <a:r>
              <a:rPr lang="en-GB" sz="1200" kern="1200" dirty="0" err="1" smtClean="0">
                <a:solidFill>
                  <a:schemeClr val="tx1"/>
                </a:solidFill>
                <a:effectLst/>
                <a:latin typeface="+mn-lt"/>
                <a:ea typeface="+mn-ea"/>
                <a:cs typeface="+mn-cs"/>
              </a:rPr>
              <a:t>Gibbings</a:t>
            </a:r>
            <a:r>
              <a:rPr lang="en-GB" sz="1200" kern="1200" dirty="0" smtClean="0">
                <a:solidFill>
                  <a:schemeClr val="tx1"/>
                </a:solidFill>
                <a:effectLst/>
                <a:latin typeface="+mn-lt"/>
                <a:ea typeface="+mn-ea"/>
                <a:cs typeface="+mn-cs"/>
              </a:rPr>
              <a:t> &amp; </a:t>
            </a:r>
            <a:r>
              <a:rPr lang="en-GB" sz="1200" kern="1200" dirty="0" err="1" smtClean="0">
                <a:solidFill>
                  <a:schemeClr val="tx1"/>
                </a:solidFill>
                <a:effectLst/>
                <a:latin typeface="+mn-lt"/>
                <a:ea typeface="+mn-ea"/>
                <a:cs typeface="+mn-cs"/>
              </a:rPr>
              <a:t>Wickramasinghe</a:t>
            </a:r>
            <a:r>
              <a:rPr lang="en-GB" sz="1200" kern="1200" dirty="0" smtClean="0">
                <a:solidFill>
                  <a:schemeClr val="tx1"/>
                </a:solidFill>
                <a:effectLst/>
                <a:latin typeface="+mn-lt"/>
                <a:ea typeface="+mn-ea"/>
                <a:cs typeface="+mn-cs"/>
              </a:rPr>
              <a:t> (2020) do a great job of summarising the literature on how information technology facilitates care coordination in healthcare. By this, we don’t just mean appropriate connection of agents in the healthcare system, we also mean connection of information, as and when appropriate: right information, right person, right place, right time (</a:t>
            </a:r>
            <a:r>
              <a:rPr lang="en-GB" sz="1200" kern="1200" dirty="0" err="1" smtClean="0">
                <a:solidFill>
                  <a:schemeClr val="tx1"/>
                </a:solidFill>
                <a:effectLst/>
                <a:latin typeface="+mn-lt"/>
                <a:ea typeface="+mn-ea"/>
                <a:cs typeface="+mn-cs"/>
              </a:rPr>
              <a:t>Kaelber</a:t>
            </a:r>
            <a:r>
              <a:rPr lang="en-GB" sz="1200" kern="1200" dirty="0" smtClean="0">
                <a:solidFill>
                  <a:schemeClr val="tx1"/>
                </a:solidFill>
                <a:effectLst/>
                <a:latin typeface="+mn-lt"/>
                <a:ea typeface="+mn-ea"/>
                <a:cs typeface="+mn-cs"/>
              </a:rPr>
              <a:t> &amp; Bates, 2007). </a:t>
            </a:r>
          </a:p>
          <a:p>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2</a:t>
            </a:fld>
            <a:endParaRPr lang="en-GB"/>
          </a:p>
        </p:txBody>
      </p:sp>
    </p:spTree>
    <p:extLst>
      <p:ext uri="{BB962C8B-B14F-4D97-AF65-F5344CB8AC3E}">
        <p14:creationId xmlns:p14="http://schemas.microsoft.com/office/powerpoint/2010/main" val="3263823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GB" sz="1200" kern="1200" dirty="0" smtClean="0">
                <a:solidFill>
                  <a:schemeClr val="tx1"/>
                </a:solidFill>
                <a:effectLst/>
                <a:latin typeface="+mn-lt"/>
                <a:ea typeface="+mn-ea"/>
                <a:cs typeface="+mn-cs"/>
              </a:rPr>
              <a:t>Digital Inequality</a:t>
            </a:r>
          </a:p>
          <a:p>
            <a:pPr lvl="3"/>
            <a:r>
              <a:rPr lang="en-GB" sz="1200" kern="1200" dirty="0" smtClean="0">
                <a:solidFill>
                  <a:schemeClr val="tx1"/>
                </a:solidFill>
                <a:effectLst/>
                <a:latin typeface="+mn-lt"/>
                <a:ea typeface="+mn-ea"/>
                <a:cs typeface="+mn-cs"/>
              </a:rPr>
              <a:t>This is a posterchild for our systemic approach. It highlights that digital health innovation is not benevolent just because it was intended to be. Instead, every innovation will be preferential to some groups and not to others. </a:t>
            </a:r>
            <a:r>
              <a:rPr lang="en-GB" sz="1200" i="1" kern="1200" dirty="0" smtClean="0">
                <a:solidFill>
                  <a:schemeClr val="tx1"/>
                </a:solidFill>
                <a:effectLst/>
                <a:latin typeface="+mn-lt"/>
                <a:ea typeface="+mn-ea"/>
                <a:cs typeface="+mn-cs"/>
              </a:rPr>
              <a:t>Digital</a:t>
            </a:r>
            <a:r>
              <a:rPr lang="en-GB" sz="1200" kern="1200" dirty="0" smtClean="0">
                <a:solidFill>
                  <a:schemeClr val="tx1"/>
                </a:solidFill>
                <a:effectLst/>
                <a:latin typeface="+mn-lt"/>
                <a:ea typeface="+mn-ea"/>
                <a:cs typeface="+mn-cs"/>
              </a:rPr>
              <a:t> health innovation carries with it all the socioeconomic and age-related biases associated with any </a:t>
            </a:r>
            <a:r>
              <a:rPr lang="en-GB" sz="1200" i="1" kern="1200" dirty="0" smtClean="0">
                <a:solidFill>
                  <a:schemeClr val="tx1"/>
                </a:solidFill>
                <a:effectLst/>
                <a:latin typeface="+mn-lt"/>
                <a:ea typeface="+mn-ea"/>
                <a:cs typeface="+mn-cs"/>
              </a:rPr>
              <a:t>digital</a:t>
            </a:r>
            <a:r>
              <a:rPr lang="en-GB" sz="1200" kern="1200" dirty="0" smtClean="0">
                <a:solidFill>
                  <a:schemeClr val="tx1"/>
                </a:solidFill>
                <a:effectLst/>
                <a:latin typeface="+mn-lt"/>
                <a:ea typeface="+mn-ea"/>
                <a:cs typeface="+mn-cs"/>
              </a:rPr>
              <a:t> innovation. We must ask ourselves: Are the new and emerging technologies just more of the same, or will they facilitate a new class of digital inequality?</a:t>
            </a:r>
          </a:p>
        </p:txBody>
      </p:sp>
      <p:sp>
        <p:nvSpPr>
          <p:cNvPr id="4" name="Slide Number Placeholder 3"/>
          <p:cNvSpPr>
            <a:spLocks noGrp="1"/>
          </p:cNvSpPr>
          <p:nvPr>
            <p:ph type="sldNum" sz="quarter" idx="10"/>
          </p:nvPr>
        </p:nvSpPr>
        <p:spPr/>
        <p:txBody>
          <a:bodyPr/>
          <a:lstStyle/>
          <a:p>
            <a:fld id="{978AA460-4381-408E-A7B4-778A6B7EE8D5}" type="slidenum">
              <a:rPr lang="en-GB" smtClean="0"/>
              <a:t>11</a:t>
            </a:fld>
            <a:endParaRPr lang="en-GB"/>
          </a:p>
        </p:txBody>
      </p:sp>
    </p:spTree>
    <p:extLst>
      <p:ext uri="{BB962C8B-B14F-4D97-AF65-F5344CB8AC3E}">
        <p14:creationId xmlns:p14="http://schemas.microsoft.com/office/powerpoint/2010/main" val="304231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GB" sz="1200" kern="1200" dirty="0" smtClean="0">
                <a:solidFill>
                  <a:schemeClr val="tx1"/>
                </a:solidFill>
                <a:effectLst/>
                <a:latin typeface="+mn-lt"/>
                <a:ea typeface="+mn-ea"/>
                <a:cs typeface="+mn-cs"/>
              </a:rPr>
              <a:t>Transient relevance of models</a:t>
            </a:r>
          </a:p>
          <a:p>
            <a:pPr lvl="3"/>
            <a:r>
              <a:rPr lang="en-GB" sz="1200" kern="1200" dirty="0" smtClean="0">
                <a:solidFill>
                  <a:schemeClr val="tx1"/>
                </a:solidFill>
                <a:effectLst/>
                <a:latin typeface="+mn-lt"/>
                <a:ea typeface="+mn-ea"/>
                <a:cs typeface="+mn-cs"/>
              </a:rPr>
              <a:t>This raises the question For how long will a model be useful? The challenge is perhaps best summarised by the economist’s joke that says “Forecasting is like steering a car by looking through the rear-view mirror” (Hand, 2009). We only have past data to go on. Arguably, the further into the past you go to retrieve that data, the less relevant the data is. </a:t>
            </a:r>
          </a:p>
          <a:p>
            <a:pPr lvl="3"/>
            <a:r>
              <a:rPr lang="en-GB" sz="1200" kern="1200" dirty="0" smtClean="0">
                <a:solidFill>
                  <a:schemeClr val="tx1"/>
                </a:solidFill>
                <a:effectLst/>
                <a:latin typeface="+mn-lt"/>
                <a:ea typeface="+mn-ea"/>
                <a:cs typeface="+mn-cs"/>
              </a:rPr>
              <a:t>Ultimately, the future is neither obscured nor obfuscated – we could work with that – no, ultimately the future is unknowable until it has passed. I always like to remember Bernoulli’s statement, which will always be true.</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And Bernoulli’s statement is a problem with any model that tries to </a:t>
            </a:r>
            <a:r>
              <a:rPr lang="en-GB" sz="1200" i="1" kern="1200" dirty="0" smtClean="0">
                <a:solidFill>
                  <a:schemeClr val="tx1"/>
                </a:solidFill>
                <a:effectLst/>
                <a:latin typeface="+mn-lt"/>
                <a:ea typeface="+mn-ea"/>
                <a:cs typeface="+mn-cs"/>
              </a:rPr>
              <a:t>predict </a:t>
            </a:r>
            <a:r>
              <a:rPr lang="en-GB" sz="1200" kern="1200" dirty="0" smtClean="0">
                <a:solidFill>
                  <a:schemeClr val="tx1"/>
                </a:solidFill>
                <a:effectLst/>
                <a:latin typeface="+mn-lt"/>
                <a:ea typeface="+mn-ea"/>
                <a:cs typeface="+mn-cs"/>
              </a:rPr>
              <a:t>risk or </a:t>
            </a:r>
            <a:r>
              <a:rPr lang="en-GB" sz="1200" i="1" kern="1200" dirty="0" smtClean="0">
                <a:solidFill>
                  <a:schemeClr val="tx1"/>
                </a:solidFill>
                <a:effectLst/>
                <a:latin typeface="+mn-lt"/>
                <a:ea typeface="+mn-ea"/>
                <a:cs typeface="+mn-cs"/>
              </a:rPr>
              <a:t>forecast</a:t>
            </a:r>
            <a:r>
              <a:rPr lang="en-GB" sz="1200" kern="1200" dirty="0" smtClean="0">
                <a:solidFill>
                  <a:schemeClr val="tx1"/>
                </a:solidFill>
                <a:effectLst/>
                <a:latin typeface="+mn-lt"/>
                <a:ea typeface="+mn-ea"/>
                <a:cs typeface="+mn-cs"/>
              </a:rPr>
              <a:t> anything.</a:t>
            </a:r>
          </a:p>
          <a:p>
            <a:pPr lvl="3"/>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78AA460-4381-408E-A7B4-778A6B7EE8D5}" type="slidenum">
              <a:rPr lang="en-GB" smtClean="0"/>
              <a:t>12</a:t>
            </a:fld>
            <a:endParaRPr lang="en-GB"/>
          </a:p>
        </p:txBody>
      </p:sp>
    </p:spTree>
    <p:extLst>
      <p:ext uri="{BB962C8B-B14F-4D97-AF65-F5344CB8AC3E}">
        <p14:creationId xmlns:p14="http://schemas.microsoft.com/office/powerpoint/2010/main" val="3518215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 final suggested challenge is ‘Aging population’. I recommend Bricker and </a:t>
            </a:r>
            <a:r>
              <a:rPr lang="en-GB" sz="1200" kern="1200" dirty="0" err="1" smtClean="0">
                <a:solidFill>
                  <a:schemeClr val="tx1"/>
                </a:solidFill>
                <a:effectLst/>
                <a:latin typeface="+mn-lt"/>
                <a:ea typeface="+mn-ea"/>
                <a:cs typeface="+mn-cs"/>
              </a:rPr>
              <a:t>Ibbitson’s</a:t>
            </a:r>
            <a:r>
              <a:rPr lang="en-GB" sz="1200" kern="1200" dirty="0" smtClean="0">
                <a:solidFill>
                  <a:schemeClr val="tx1"/>
                </a:solidFill>
                <a:effectLst/>
                <a:latin typeface="+mn-lt"/>
                <a:ea typeface="+mn-ea"/>
                <a:cs typeface="+mn-cs"/>
              </a:rPr>
              <a:t> provocative book ‘Empty Planet’ that explains how our population is decelerating while our oldest members are living longer </a:t>
            </a:r>
            <a:r>
              <a:rPr lang="en-GB" sz="1200" i="1" kern="1200" dirty="0" smtClean="0">
                <a:solidFill>
                  <a:schemeClr val="tx1"/>
                </a:solidFill>
                <a:effectLst/>
                <a:latin typeface="+mn-lt"/>
                <a:ea typeface="+mn-ea"/>
                <a:cs typeface="+mn-cs"/>
              </a:rPr>
              <a:t>but not necessarily living stronger</a:t>
            </a:r>
            <a:r>
              <a:rPr lang="en-GB" sz="1200" kern="1200" dirty="0" smtClean="0">
                <a:solidFill>
                  <a:schemeClr val="tx1"/>
                </a:solidFill>
                <a:effectLst/>
                <a:latin typeface="+mn-lt"/>
                <a:ea typeface="+mn-ea"/>
                <a:cs typeface="+mn-cs"/>
              </a:rPr>
              <a:t>. At a macro-economic level, we are likely to see declining economic productivity and a reduced workforce, and as individuals age, we expect physical and cognitive decline. How can complicated and complex digital health technologies fit into such a world?</a:t>
            </a:r>
          </a:p>
          <a:p>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13</a:t>
            </a:fld>
            <a:endParaRPr lang="en-GB"/>
          </a:p>
        </p:txBody>
      </p:sp>
    </p:spTree>
    <p:extLst>
      <p:ext uri="{BB962C8B-B14F-4D97-AF65-F5344CB8AC3E}">
        <p14:creationId xmlns:p14="http://schemas.microsoft.com/office/powerpoint/2010/main" val="363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kern="1200" dirty="0" smtClean="0">
                <a:solidFill>
                  <a:schemeClr val="tx1"/>
                </a:solidFill>
                <a:effectLst/>
                <a:latin typeface="+mn-lt"/>
                <a:ea typeface="+mn-ea"/>
                <a:cs typeface="+mn-cs"/>
              </a:rPr>
              <a:t>With such challenges already facing us, what novel challenges will we </a:t>
            </a:r>
            <a:r>
              <a:rPr lang="en-GB" sz="1200" i="1" kern="1200" dirty="0" smtClean="0">
                <a:solidFill>
                  <a:schemeClr val="tx1"/>
                </a:solidFill>
                <a:effectLst/>
                <a:latin typeface="+mn-lt"/>
                <a:ea typeface="+mn-ea"/>
                <a:cs typeface="+mn-cs"/>
              </a:rPr>
              <a:t>also</a:t>
            </a:r>
            <a:r>
              <a:rPr lang="en-GB" sz="1200" kern="1200" dirty="0" smtClean="0">
                <a:solidFill>
                  <a:schemeClr val="tx1"/>
                </a:solidFill>
                <a:effectLst/>
                <a:latin typeface="+mn-lt"/>
                <a:ea typeface="+mn-ea"/>
                <a:cs typeface="+mn-cs"/>
              </a:rPr>
              <a:t> have to face from new and emerging digital health technologies? This is the question that we will be addressing in the breakout session in a few minutes time.</a:t>
            </a:r>
          </a:p>
          <a:p>
            <a:pPr lvl="1"/>
            <a:endParaRPr lang="en-GB" sz="1200" kern="1200" dirty="0" smtClean="0">
              <a:solidFill>
                <a:schemeClr val="tx1"/>
              </a:solidFill>
              <a:effectLst/>
              <a:latin typeface="+mn-lt"/>
              <a:ea typeface="+mn-ea"/>
              <a:cs typeface="+mn-cs"/>
            </a:endParaRPr>
          </a:p>
          <a:p>
            <a:pPr lvl="2"/>
            <a:r>
              <a:rPr lang="en-GB" sz="1200" kern="1200" dirty="0" smtClean="0">
                <a:solidFill>
                  <a:schemeClr val="tx1"/>
                </a:solidFill>
                <a:effectLst/>
                <a:latin typeface="+mn-lt"/>
                <a:ea typeface="+mn-ea"/>
                <a:cs typeface="+mn-cs"/>
              </a:rPr>
              <a:t>We will be trying to imagine </a:t>
            </a:r>
            <a:r>
              <a:rPr lang="en-GB" sz="1200" i="1" kern="1200" dirty="0" smtClean="0">
                <a:solidFill>
                  <a:schemeClr val="tx1"/>
                </a:solidFill>
                <a:effectLst/>
                <a:latin typeface="+mn-lt"/>
                <a:ea typeface="+mn-ea"/>
                <a:cs typeface="+mn-cs"/>
              </a:rPr>
              <a:t>new</a:t>
            </a:r>
            <a:r>
              <a:rPr lang="en-GB" sz="1200" kern="1200" dirty="0" smtClean="0">
                <a:solidFill>
                  <a:schemeClr val="tx1"/>
                </a:solidFill>
                <a:effectLst/>
                <a:latin typeface="+mn-lt"/>
                <a:ea typeface="+mn-ea"/>
                <a:cs typeface="+mn-cs"/>
              </a:rPr>
              <a:t> challenges, which is difficult when we only have experience of the </a:t>
            </a:r>
            <a:r>
              <a:rPr lang="en-GB" sz="1200" i="1" kern="1200" dirty="0" smtClean="0">
                <a:solidFill>
                  <a:schemeClr val="tx1"/>
                </a:solidFill>
                <a:effectLst/>
                <a:latin typeface="+mn-lt"/>
                <a:ea typeface="+mn-ea"/>
                <a:cs typeface="+mn-cs"/>
              </a:rPr>
              <a:t>old</a:t>
            </a:r>
            <a:r>
              <a:rPr lang="en-GB" sz="1200" kern="1200" dirty="0" smtClean="0">
                <a:solidFill>
                  <a:schemeClr val="tx1"/>
                </a:solidFill>
                <a:effectLst/>
                <a:latin typeface="+mn-lt"/>
                <a:ea typeface="+mn-ea"/>
                <a:cs typeface="+mn-cs"/>
              </a:rPr>
              <a:t> challenges. To help us, we will look to complexity science and </a:t>
            </a:r>
            <a:r>
              <a:rPr lang="en-GB" sz="1200" kern="1200" dirty="0" err="1" smtClean="0">
                <a:solidFill>
                  <a:schemeClr val="tx1"/>
                </a:solidFill>
                <a:effectLst/>
                <a:latin typeface="+mn-lt"/>
                <a:ea typeface="+mn-ea"/>
                <a:cs typeface="+mn-cs"/>
              </a:rPr>
              <a:t>biophilosophy</a:t>
            </a:r>
            <a:r>
              <a:rPr lang="en-GB" sz="1200" kern="1200" dirty="0" smtClean="0">
                <a:solidFill>
                  <a:schemeClr val="tx1"/>
                </a:solidFill>
                <a:effectLst/>
                <a:latin typeface="+mn-lt"/>
                <a:ea typeface="+mn-ea"/>
                <a:cs typeface="+mn-cs"/>
              </a:rPr>
              <a:t> and consider Stuart Kauffman’s concept of the “adjacent possible” (Kauffman, 2002). The adjacent possible refers to the possible future states of a system, given the True current state. This relates strongly to the idea of exaptation that was presented at the beginning of the presentation.</a:t>
            </a:r>
          </a:p>
          <a:p>
            <a:pPr lvl="2"/>
            <a:r>
              <a:rPr lang="en-GB" sz="1200" kern="1200" dirty="0" smtClean="0">
                <a:solidFill>
                  <a:schemeClr val="tx1"/>
                </a:solidFill>
                <a:effectLst/>
                <a:latin typeface="+mn-lt"/>
                <a:ea typeface="+mn-ea"/>
                <a:cs typeface="+mn-cs"/>
              </a:rPr>
              <a:t>Importantly, Adjacent </a:t>
            </a:r>
            <a:r>
              <a:rPr lang="en-GB" sz="1200" kern="1200" dirty="0" err="1" smtClean="0">
                <a:solidFill>
                  <a:schemeClr val="tx1"/>
                </a:solidFill>
                <a:effectLst/>
                <a:latin typeface="+mn-lt"/>
                <a:ea typeface="+mn-ea"/>
                <a:cs typeface="+mn-cs"/>
              </a:rPr>
              <a:t>Possibles</a:t>
            </a:r>
            <a:r>
              <a:rPr lang="en-GB" sz="1200" kern="1200" dirty="0" smtClean="0">
                <a:solidFill>
                  <a:schemeClr val="tx1"/>
                </a:solidFill>
                <a:effectLst/>
                <a:latin typeface="+mn-lt"/>
                <a:ea typeface="+mn-ea"/>
                <a:cs typeface="+mn-cs"/>
              </a:rPr>
              <a:t> are </a:t>
            </a:r>
            <a:r>
              <a:rPr lang="en-GB" sz="1200" i="1" kern="1200" dirty="0" smtClean="0">
                <a:solidFill>
                  <a:schemeClr val="tx1"/>
                </a:solidFill>
                <a:effectLst/>
                <a:latin typeface="+mn-lt"/>
                <a:ea typeface="+mn-ea"/>
                <a:cs typeface="+mn-cs"/>
              </a:rPr>
              <a:t>distinct</a:t>
            </a:r>
            <a:r>
              <a:rPr lang="en-GB" sz="1200" kern="1200" dirty="0" smtClean="0">
                <a:solidFill>
                  <a:schemeClr val="tx1"/>
                </a:solidFill>
                <a:effectLst/>
                <a:latin typeface="+mn-lt"/>
                <a:ea typeface="+mn-ea"/>
                <a:cs typeface="+mn-cs"/>
              </a:rPr>
              <a:t> from the </a:t>
            </a:r>
            <a:r>
              <a:rPr lang="en-GB" sz="1200" i="1" kern="1200" dirty="0" smtClean="0">
                <a:solidFill>
                  <a:schemeClr val="tx1"/>
                </a:solidFill>
                <a:effectLst/>
                <a:latin typeface="+mn-lt"/>
                <a:ea typeface="+mn-ea"/>
                <a:cs typeface="+mn-cs"/>
              </a:rPr>
              <a:t>intended</a:t>
            </a:r>
            <a:r>
              <a:rPr lang="en-GB" sz="1200" kern="1200" dirty="0" smtClean="0">
                <a:solidFill>
                  <a:schemeClr val="tx1"/>
                </a:solidFill>
                <a:effectLst/>
                <a:latin typeface="+mn-lt"/>
                <a:ea typeface="+mn-ea"/>
                <a:cs typeface="+mn-cs"/>
              </a:rPr>
              <a:t> future states of a system. An example I like to give is that of WD-40, which was developed by a small American company for the express </a:t>
            </a:r>
            <a:r>
              <a:rPr lang="en-GB" sz="1200" i="1" kern="1200" dirty="0" smtClean="0">
                <a:solidFill>
                  <a:schemeClr val="tx1"/>
                </a:solidFill>
                <a:effectLst/>
                <a:latin typeface="+mn-lt"/>
                <a:ea typeface="+mn-ea"/>
                <a:cs typeface="+mn-cs"/>
              </a:rPr>
              <a:t>intention</a:t>
            </a:r>
            <a:r>
              <a:rPr lang="en-GB" sz="1200" kern="1200" dirty="0" smtClean="0">
                <a:solidFill>
                  <a:schemeClr val="tx1"/>
                </a:solidFill>
                <a:effectLst/>
                <a:latin typeface="+mn-lt"/>
                <a:ea typeface="+mn-ea"/>
                <a:cs typeface="+mn-cs"/>
              </a:rPr>
              <a:t> to protect </a:t>
            </a:r>
            <a:r>
              <a:rPr lang="en-GB" sz="1200" i="1" kern="1200" dirty="0" smtClean="0">
                <a:solidFill>
                  <a:schemeClr val="tx1"/>
                </a:solidFill>
                <a:effectLst/>
                <a:latin typeface="+mn-lt"/>
                <a:ea typeface="+mn-ea"/>
                <a:cs typeface="+mn-cs"/>
              </a:rPr>
              <a:t>rocket missiles</a:t>
            </a:r>
            <a:r>
              <a:rPr lang="en-GB" sz="1200" kern="1200" dirty="0" smtClean="0">
                <a:solidFill>
                  <a:schemeClr val="tx1"/>
                </a:solidFill>
                <a:effectLst/>
                <a:latin typeface="+mn-lt"/>
                <a:ea typeface="+mn-ea"/>
                <a:cs typeface="+mn-cs"/>
              </a:rPr>
              <a:t> from rust and corrosion. The inventors never conceived the adjacent possible application as a ubiquitous lubricant.</a:t>
            </a:r>
          </a:p>
          <a:p>
            <a:pPr lvl="2"/>
            <a:endParaRPr lang="en-GB" sz="1200" kern="1200" dirty="0" smtClean="0">
              <a:solidFill>
                <a:schemeClr val="tx1"/>
              </a:solidFill>
              <a:effectLst/>
              <a:latin typeface="+mn-lt"/>
              <a:ea typeface="+mn-ea"/>
              <a:cs typeface="+mn-cs"/>
            </a:endParaRPr>
          </a:p>
          <a:p>
            <a:pPr lvl="2"/>
            <a:r>
              <a:rPr lang="en-GB" sz="1200" kern="1200" dirty="0" smtClean="0">
                <a:solidFill>
                  <a:schemeClr val="tx1"/>
                </a:solidFill>
                <a:effectLst/>
                <a:latin typeface="+mn-lt"/>
                <a:ea typeface="+mn-ea"/>
                <a:cs typeface="+mn-cs"/>
              </a:rPr>
              <a:t>Furthermore, adjacent </a:t>
            </a:r>
            <a:r>
              <a:rPr lang="en-GB" sz="1200" kern="1200" dirty="0" err="1" smtClean="0">
                <a:solidFill>
                  <a:schemeClr val="tx1"/>
                </a:solidFill>
                <a:effectLst/>
                <a:latin typeface="+mn-lt"/>
                <a:ea typeface="+mn-ea"/>
                <a:cs typeface="+mn-cs"/>
              </a:rPr>
              <a:t>possibles</a:t>
            </a:r>
            <a:r>
              <a:rPr lang="en-GB" sz="1200" kern="1200" dirty="0" smtClean="0">
                <a:solidFill>
                  <a:schemeClr val="tx1"/>
                </a:solidFill>
                <a:effectLst/>
                <a:latin typeface="+mn-lt"/>
                <a:ea typeface="+mn-ea"/>
                <a:cs typeface="+mn-cs"/>
              </a:rPr>
              <a:t> are also distinct from possible future states supposed by an </a:t>
            </a:r>
            <a:r>
              <a:rPr lang="en-GB" sz="1200" i="1" kern="1200" dirty="0" smtClean="0">
                <a:solidFill>
                  <a:schemeClr val="tx1"/>
                </a:solidFill>
                <a:effectLst/>
                <a:latin typeface="+mn-lt"/>
                <a:ea typeface="+mn-ea"/>
                <a:cs typeface="+mn-cs"/>
              </a:rPr>
              <a:t>incompletely-informed</a:t>
            </a:r>
            <a:r>
              <a:rPr lang="en-GB" sz="1200" kern="1200" dirty="0" smtClean="0">
                <a:solidFill>
                  <a:schemeClr val="tx1"/>
                </a:solidFill>
                <a:effectLst/>
                <a:latin typeface="+mn-lt"/>
                <a:ea typeface="+mn-ea"/>
                <a:cs typeface="+mn-cs"/>
              </a:rPr>
              <a:t> current state, as opposed to the True current state. The message that I’m trying to communicate here is that we are not going to do a good job of foreseeing novel challenges if we don’t have a faithful conception of the True current state of healthcare information technology systems.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78AA460-4381-408E-A7B4-778A6B7EE8D5}" type="slidenum">
              <a:rPr lang="en-GB" smtClean="0"/>
              <a:t>14</a:t>
            </a:fld>
            <a:endParaRPr lang="en-GB"/>
          </a:p>
        </p:txBody>
      </p:sp>
    </p:spTree>
    <p:extLst>
      <p:ext uri="{BB962C8B-B14F-4D97-AF65-F5344CB8AC3E}">
        <p14:creationId xmlns:p14="http://schemas.microsoft.com/office/powerpoint/2010/main" val="497257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15</a:t>
            </a:fld>
            <a:endParaRPr lang="en-GB"/>
          </a:p>
        </p:txBody>
      </p:sp>
    </p:spTree>
    <p:extLst>
      <p:ext uri="{BB962C8B-B14F-4D97-AF65-F5344CB8AC3E}">
        <p14:creationId xmlns:p14="http://schemas.microsoft.com/office/powerpoint/2010/main" val="2993084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16</a:t>
            </a:fld>
            <a:endParaRPr lang="en-GB"/>
          </a:p>
        </p:txBody>
      </p:sp>
    </p:spTree>
    <p:extLst>
      <p:ext uri="{BB962C8B-B14F-4D97-AF65-F5344CB8AC3E}">
        <p14:creationId xmlns:p14="http://schemas.microsoft.com/office/powerpoint/2010/main" val="3727197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kern="1200" dirty="0" smtClean="0">
                <a:solidFill>
                  <a:schemeClr val="tx1"/>
                </a:solidFill>
                <a:effectLst/>
                <a:latin typeface="+mn-lt"/>
                <a:ea typeface="+mn-ea"/>
                <a:cs typeface="+mn-cs"/>
              </a:rPr>
              <a:t>Healthcare is becoming more and more digital. Events like the COVID-19 pandemic are not only showing the usefulness of digital healthcare but might also be dealing a hard blow to non-digital healthcare. </a:t>
            </a:r>
          </a:p>
          <a:p>
            <a:pPr lvl="1"/>
            <a:endParaRPr lang="en-GB" sz="1200" kern="1200" dirty="0" smtClean="0">
              <a:solidFill>
                <a:schemeClr val="tx1"/>
              </a:solidFill>
              <a:effectLst/>
              <a:latin typeface="+mn-lt"/>
              <a:ea typeface="+mn-ea"/>
              <a:cs typeface="+mn-cs"/>
            </a:endParaRPr>
          </a:p>
          <a:p>
            <a:pPr lvl="1"/>
            <a:r>
              <a:rPr lang="en-GB" sz="1200" kern="1200" dirty="0" smtClean="0">
                <a:solidFill>
                  <a:schemeClr val="tx1"/>
                </a:solidFill>
                <a:effectLst/>
                <a:latin typeface="+mn-lt"/>
                <a:ea typeface="+mn-ea"/>
                <a:cs typeface="+mn-cs"/>
              </a:rPr>
              <a:t>Another thing we think we know is that, at least for the purposes of this workshop, we recognise that healthcare information technology relates to an information </a:t>
            </a:r>
            <a:r>
              <a:rPr lang="en-GB" sz="1200" i="1" kern="1200" dirty="0" smtClean="0">
                <a:solidFill>
                  <a:schemeClr val="tx1"/>
                </a:solidFill>
                <a:effectLst/>
                <a:latin typeface="+mn-lt"/>
                <a:ea typeface="+mn-ea"/>
                <a:cs typeface="+mn-cs"/>
              </a:rPr>
              <a:t>system</a:t>
            </a:r>
            <a:r>
              <a:rPr lang="en-GB" sz="1200" kern="1200" dirty="0" smtClean="0">
                <a:solidFill>
                  <a:schemeClr val="tx1"/>
                </a:solidFill>
                <a:effectLst/>
                <a:latin typeface="+mn-lt"/>
                <a:ea typeface="+mn-ea"/>
                <a:cs typeface="+mn-cs"/>
              </a:rPr>
              <a:t>, where by “system” we mean a collection of hardware, software, people, data, and processes, and their relationships to one another. When we say “information system” we mean a system in which information is created, transferred and stored. As we progress through today, please keep this in mind.</a:t>
            </a:r>
          </a:p>
          <a:p>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3</a:t>
            </a:fld>
            <a:endParaRPr lang="en-GB"/>
          </a:p>
        </p:txBody>
      </p:sp>
    </p:spTree>
    <p:extLst>
      <p:ext uri="{BB962C8B-B14F-4D97-AF65-F5344CB8AC3E}">
        <p14:creationId xmlns:p14="http://schemas.microsoft.com/office/powerpoint/2010/main" val="33786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kern="1200" dirty="0" smtClean="0">
                <a:solidFill>
                  <a:schemeClr val="tx1"/>
                </a:solidFill>
                <a:effectLst/>
                <a:latin typeface="+mn-lt"/>
                <a:ea typeface="+mn-ea"/>
                <a:cs typeface="+mn-cs"/>
              </a:rPr>
              <a:t>We also know that safety isn’t a new agenda. As far back as 1994, Fox and Jackson-</a:t>
            </a:r>
            <a:r>
              <a:rPr lang="en-GB" sz="1200" kern="1200" dirty="0" err="1" smtClean="0">
                <a:solidFill>
                  <a:schemeClr val="tx1"/>
                </a:solidFill>
                <a:effectLst/>
                <a:latin typeface="+mn-lt"/>
                <a:ea typeface="+mn-ea"/>
                <a:cs typeface="+mn-cs"/>
              </a:rPr>
              <a:t>Smale</a:t>
            </a:r>
            <a:r>
              <a:rPr lang="en-GB" sz="1200" kern="1200" dirty="0" smtClean="0">
                <a:solidFill>
                  <a:schemeClr val="tx1"/>
                </a:solidFill>
                <a:effectLst/>
                <a:latin typeface="+mn-lt"/>
                <a:ea typeface="+mn-ea"/>
                <a:cs typeface="+mn-cs"/>
              </a:rPr>
              <a:t> discussed the quality and safety culture for knowledge based systems in healthcare, highlighting the unique contribution of artificial intelligence and that the technical performance of a medical technology is insufficient to instil trust nor ensure safety. Within their opening paragraph, Fox and Jackson-</a:t>
            </a:r>
            <a:r>
              <a:rPr lang="en-GB" sz="1200" kern="1200" dirty="0" err="1" smtClean="0">
                <a:solidFill>
                  <a:schemeClr val="tx1"/>
                </a:solidFill>
                <a:effectLst/>
                <a:latin typeface="+mn-lt"/>
                <a:ea typeface="+mn-ea"/>
                <a:cs typeface="+mn-cs"/>
              </a:rPr>
              <a:t>Smale</a:t>
            </a:r>
            <a:r>
              <a:rPr lang="en-GB" sz="1200" kern="1200" dirty="0" smtClean="0">
                <a:solidFill>
                  <a:schemeClr val="tx1"/>
                </a:solidFill>
                <a:effectLst/>
                <a:latin typeface="+mn-lt"/>
                <a:ea typeface="+mn-ea"/>
                <a:cs typeface="+mn-cs"/>
              </a:rPr>
              <a:t> identify that “</a:t>
            </a:r>
            <a:r>
              <a:rPr lang="en-GB" sz="1200" i="1" kern="1200" dirty="0" smtClean="0">
                <a:solidFill>
                  <a:schemeClr val="tx1"/>
                </a:solidFill>
                <a:effectLst/>
                <a:latin typeface="+mn-lt"/>
                <a:ea typeface="+mn-ea"/>
                <a:cs typeface="+mn-cs"/>
              </a:rPr>
              <a:t>one of the great weaknesses of </a:t>
            </a:r>
            <a:r>
              <a:rPr lang="en-GB" sz="1200" kern="1200" dirty="0" smtClean="0">
                <a:solidFill>
                  <a:schemeClr val="tx1"/>
                </a:solidFill>
                <a:effectLst/>
                <a:latin typeface="+mn-lt"/>
                <a:ea typeface="+mn-ea"/>
                <a:cs typeface="+mn-cs"/>
              </a:rPr>
              <a:t>[knowledge based] </a:t>
            </a:r>
            <a:r>
              <a:rPr lang="en-GB" sz="1200" i="1" kern="1200" dirty="0" smtClean="0">
                <a:solidFill>
                  <a:schemeClr val="tx1"/>
                </a:solidFill>
                <a:effectLst/>
                <a:latin typeface="+mn-lt"/>
                <a:ea typeface="+mn-ea"/>
                <a:cs typeface="+mn-cs"/>
              </a:rPr>
              <a:t>systems has been the relatively </a:t>
            </a:r>
            <a:r>
              <a:rPr lang="en-GB" sz="1200" kern="1200" dirty="0" smtClean="0">
                <a:solidFill>
                  <a:schemeClr val="tx1"/>
                </a:solidFill>
                <a:effectLst/>
                <a:latin typeface="+mn-lt"/>
                <a:ea typeface="+mn-ea"/>
                <a:cs typeface="+mn-cs"/>
              </a:rPr>
              <a:t>ad hoc</a:t>
            </a:r>
            <a:r>
              <a:rPr lang="en-GB" sz="1200" i="1" kern="1200" dirty="0" smtClean="0">
                <a:solidFill>
                  <a:schemeClr val="tx1"/>
                </a:solidFill>
                <a:effectLst/>
                <a:latin typeface="+mn-lt"/>
                <a:ea typeface="+mn-ea"/>
                <a:cs typeface="+mn-cs"/>
              </a:rPr>
              <a:t> nature of their development</a:t>
            </a:r>
            <a:r>
              <a:rPr lang="en-GB" sz="1200" kern="1200" dirty="0" smtClean="0">
                <a:solidFill>
                  <a:schemeClr val="tx1"/>
                </a:solidFill>
                <a:effectLst/>
                <a:latin typeface="+mn-lt"/>
                <a:ea typeface="+mn-ea"/>
                <a:cs typeface="+mn-cs"/>
              </a:rPr>
              <a:t>”. Although Fox and Jackson-</a:t>
            </a:r>
            <a:r>
              <a:rPr lang="en-GB" sz="1200" kern="1200" dirty="0" err="1" smtClean="0">
                <a:solidFill>
                  <a:schemeClr val="tx1"/>
                </a:solidFill>
                <a:effectLst/>
                <a:latin typeface="+mn-lt"/>
                <a:ea typeface="+mn-ea"/>
                <a:cs typeface="+mn-cs"/>
              </a:rPr>
              <a:t>Smale’s</a:t>
            </a:r>
            <a:r>
              <a:rPr lang="en-GB" sz="1200" kern="1200" dirty="0" smtClean="0">
                <a:solidFill>
                  <a:schemeClr val="tx1"/>
                </a:solidFill>
                <a:effectLst/>
                <a:latin typeface="+mn-lt"/>
                <a:ea typeface="+mn-ea"/>
                <a:cs typeface="+mn-cs"/>
              </a:rPr>
              <a:t> focus is on culture and trust, </a:t>
            </a:r>
            <a:r>
              <a:rPr lang="en-GB" sz="1200" i="1" kern="1200" dirty="0" smtClean="0">
                <a:solidFill>
                  <a:schemeClr val="tx1"/>
                </a:solidFill>
                <a:effectLst/>
                <a:latin typeface="+mn-lt"/>
                <a:ea typeface="+mn-ea"/>
                <a:cs typeface="+mn-cs"/>
              </a:rPr>
              <a:t>ad hoc</a:t>
            </a:r>
            <a:r>
              <a:rPr lang="en-GB" sz="1200" kern="1200" dirty="0" smtClean="0">
                <a:solidFill>
                  <a:schemeClr val="tx1"/>
                </a:solidFill>
                <a:effectLst/>
                <a:latin typeface="+mn-lt"/>
                <a:ea typeface="+mn-ea"/>
                <a:cs typeface="+mn-cs"/>
              </a:rPr>
              <a:t> development is also problematic for the safe implementation and use of decision support tools and systems. While progress has been made in the creation of methodologies for software development, like Discipline Agile Delivery (Ambler, 2013), the focus has been on the technical performance given initial requirements specifications, which do not always include safety. This is despite calls from as far back at the 1980s for an acceptable safety level to be designed into the software systems “</a:t>
            </a:r>
            <a:r>
              <a:rPr lang="en-GB" sz="1200" i="1" kern="1200" dirty="0" smtClean="0">
                <a:solidFill>
                  <a:schemeClr val="tx1"/>
                </a:solidFill>
                <a:effectLst/>
                <a:latin typeface="+mn-lt"/>
                <a:ea typeface="+mn-ea"/>
                <a:cs typeface="+mn-cs"/>
              </a:rPr>
              <a:t>before actual production or operation</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Leveson</a:t>
            </a:r>
            <a:r>
              <a:rPr lang="en-GB" sz="1200" kern="1200" dirty="0" smtClean="0">
                <a:solidFill>
                  <a:schemeClr val="tx1"/>
                </a:solidFill>
                <a:effectLst/>
                <a:latin typeface="+mn-lt"/>
                <a:ea typeface="+mn-ea"/>
                <a:cs typeface="+mn-cs"/>
              </a:rPr>
              <a:t>, 1986).</a:t>
            </a:r>
          </a:p>
          <a:p>
            <a:pPr lvl="1"/>
            <a:r>
              <a:rPr lang="en-GB" sz="1200" kern="1200" dirty="0" smtClean="0">
                <a:solidFill>
                  <a:schemeClr val="tx1"/>
                </a:solidFill>
                <a:effectLst/>
                <a:latin typeface="+mn-lt"/>
                <a:ea typeface="+mn-ea"/>
                <a:cs typeface="+mn-cs"/>
              </a:rPr>
              <a:t> </a:t>
            </a:r>
          </a:p>
          <a:p>
            <a:pPr lvl="1"/>
            <a:r>
              <a:rPr lang="en-GB" sz="1200" kern="1200" dirty="0" smtClean="0">
                <a:solidFill>
                  <a:schemeClr val="tx1"/>
                </a:solidFill>
                <a:effectLst/>
                <a:latin typeface="+mn-lt"/>
                <a:ea typeface="+mn-ea"/>
                <a:cs typeface="+mn-cs"/>
              </a:rPr>
              <a:t>Finally, I hope that we all recognise that we don’t live in a world of ideals. The consequence of that realisation is that we should know that healthcare is not simply a complex adaptive system; rather, it is worse. It is a tactical </a:t>
            </a:r>
            <a:r>
              <a:rPr lang="en-GB" sz="1200" kern="1200" dirty="0" err="1" smtClean="0">
                <a:solidFill>
                  <a:schemeClr val="tx1"/>
                </a:solidFill>
                <a:effectLst/>
                <a:latin typeface="+mn-lt"/>
                <a:ea typeface="+mn-ea"/>
                <a:cs typeface="+mn-cs"/>
              </a:rPr>
              <a:t>exaptive</a:t>
            </a:r>
            <a:r>
              <a:rPr lang="en-GB" sz="1200" kern="1200" dirty="0" smtClean="0">
                <a:solidFill>
                  <a:schemeClr val="tx1"/>
                </a:solidFill>
                <a:effectLst/>
                <a:latin typeface="+mn-lt"/>
                <a:ea typeface="+mn-ea"/>
                <a:cs typeface="+mn-cs"/>
              </a:rPr>
              <a:t> system (Wyatt, 2016) because the agents at play within it are cognisant of the system and their capacities within it. That’s much worse. That’s the difference between herding sheep and herding sheep with opinions.</a:t>
            </a:r>
          </a:p>
          <a:p>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4</a:t>
            </a:fld>
            <a:endParaRPr lang="en-GB"/>
          </a:p>
        </p:txBody>
      </p:sp>
    </p:spTree>
    <p:extLst>
      <p:ext uri="{BB962C8B-B14F-4D97-AF65-F5344CB8AC3E}">
        <p14:creationId xmlns:p14="http://schemas.microsoft.com/office/powerpoint/2010/main" val="194822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kern="1200" dirty="0" smtClean="0">
                <a:solidFill>
                  <a:schemeClr val="tx1"/>
                </a:solidFill>
                <a:effectLst/>
                <a:latin typeface="+mn-lt"/>
                <a:ea typeface="+mn-ea"/>
                <a:cs typeface="+mn-cs"/>
              </a:rPr>
              <a:t>Above are list of questions for which we don’t have consensual answers.</a:t>
            </a:r>
          </a:p>
          <a:p>
            <a:pPr lvl="1"/>
            <a:r>
              <a:rPr lang="en-GB" sz="1200" kern="1200" dirty="0" smtClean="0">
                <a:solidFill>
                  <a:schemeClr val="tx1"/>
                </a:solidFill>
                <a:effectLst/>
                <a:latin typeface="+mn-lt"/>
                <a:ea typeface="+mn-ea"/>
                <a:cs typeface="+mn-cs"/>
              </a:rPr>
              <a:t>1. What is safety, in general?</a:t>
            </a:r>
          </a:p>
          <a:p>
            <a:pPr lvl="2"/>
            <a:r>
              <a:rPr lang="en-GB" sz="1200" kern="1200" dirty="0" smtClean="0">
                <a:solidFill>
                  <a:schemeClr val="tx1"/>
                </a:solidFill>
                <a:effectLst/>
                <a:latin typeface="+mn-lt"/>
                <a:ea typeface="+mn-ea"/>
                <a:cs typeface="+mn-cs"/>
              </a:rPr>
              <a:t>We will look at this topic in greater depth in a future workshop that addresses the implications of contemporary safety theory. Generally, I consider there to be a conceptual distinction between some people who conceive safety as an ‘enforced state’, and those who conceive safety as an ‘elusive trait’. I’m borrowing the state-vs-trait distinction from psychology to distinguish between transient and latent behaviours of a system.</a:t>
            </a:r>
          </a:p>
          <a:p>
            <a:pPr lvl="2"/>
            <a:endParaRPr lang="en-GB" sz="1200" kern="1200" dirty="0" smtClean="0">
              <a:solidFill>
                <a:schemeClr val="tx1"/>
              </a:solidFill>
              <a:effectLst/>
              <a:latin typeface="+mn-lt"/>
              <a:ea typeface="+mn-ea"/>
              <a:cs typeface="+mn-cs"/>
            </a:endParaRPr>
          </a:p>
          <a:p>
            <a:pPr lvl="2"/>
            <a:r>
              <a:rPr lang="en-GB" sz="1200" kern="1200" dirty="0" smtClean="0">
                <a:solidFill>
                  <a:schemeClr val="tx1"/>
                </a:solidFill>
                <a:effectLst/>
                <a:latin typeface="+mn-lt"/>
                <a:ea typeface="+mn-ea"/>
                <a:cs typeface="+mn-cs"/>
              </a:rPr>
              <a:t>2. What is </a:t>
            </a:r>
            <a:r>
              <a:rPr lang="en-GB" sz="1200" i="1" kern="1200" dirty="0" smtClean="0">
                <a:solidFill>
                  <a:schemeClr val="tx1"/>
                </a:solidFill>
                <a:effectLst/>
                <a:latin typeface="+mn-lt"/>
                <a:ea typeface="+mn-ea"/>
                <a:cs typeface="+mn-cs"/>
              </a:rPr>
              <a:t>systems</a:t>
            </a:r>
            <a:r>
              <a:rPr lang="en-GB" sz="1200" kern="1200" dirty="0" smtClean="0">
                <a:solidFill>
                  <a:schemeClr val="tx1"/>
                </a:solidFill>
                <a:effectLst/>
                <a:latin typeface="+mn-lt"/>
                <a:ea typeface="+mn-ea"/>
                <a:cs typeface="+mn-cs"/>
              </a:rPr>
              <a:t> safety, in general?</a:t>
            </a:r>
          </a:p>
          <a:p>
            <a:pPr lvl="2"/>
            <a:r>
              <a:rPr lang="en-GB" sz="1200" kern="1200" dirty="0" smtClean="0">
                <a:solidFill>
                  <a:schemeClr val="tx1"/>
                </a:solidFill>
                <a:effectLst/>
                <a:latin typeface="+mn-lt"/>
                <a:ea typeface="+mn-ea"/>
                <a:cs typeface="+mn-cs"/>
              </a:rPr>
              <a:t>There are notions of passive safety systems in the nuclear energy industry (Zio &amp; </a:t>
            </a:r>
            <a:r>
              <a:rPr lang="en-GB" sz="1200" kern="1200" dirty="0" err="1" smtClean="0">
                <a:solidFill>
                  <a:schemeClr val="tx1"/>
                </a:solidFill>
                <a:effectLst/>
                <a:latin typeface="+mn-lt"/>
                <a:ea typeface="+mn-ea"/>
                <a:cs typeface="+mn-cs"/>
              </a:rPr>
              <a:t>Pedroni</a:t>
            </a:r>
            <a:r>
              <a:rPr lang="en-GB" sz="1200" kern="1200" dirty="0" smtClean="0">
                <a:solidFill>
                  <a:schemeClr val="tx1"/>
                </a:solidFill>
                <a:effectLst/>
                <a:latin typeface="+mn-lt"/>
                <a:ea typeface="+mn-ea"/>
                <a:cs typeface="+mn-cs"/>
              </a:rPr>
              <a:t>, 2009) that contrasts with others’ who might consider themselves external to the system while influencing the function of it. This is like the ‘enforced state’ idea I mentioned previously. This seems incompatible with a systems perspective because once you are interacting with system, surely you’re in it.</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I take the position that ‘system safety’ is a property of a system that is maximised when all implicit and explicit expectations are met. Such a definition permits some expected harm in recognition of a complex adaptive system’s eternal balancing act. This perspective is informed by reliability physics (</a:t>
            </a:r>
            <a:r>
              <a:rPr lang="en-GB" sz="1200" kern="1200" dirty="0" err="1" smtClean="0">
                <a:solidFill>
                  <a:schemeClr val="tx1"/>
                </a:solidFill>
                <a:effectLst/>
                <a:latin typeface="+mn-lt"/>
                <a:ea typeface="+mn-ea"/>
                <a:cs typeface="+mn-cs"/>
              </a:rPr>
              <a:t>Pecht</a:t>
            </a:r>
            <a:r>
              <a:rPr lang="en-GB" sz="1200" kern="1200" dirty="0" smtClean="0">
                <a:solidFill>
                  <a:schemeClr val="tx1"/>
                </a:solidFill>
                <a:effectLst/>
                <a:latin typeface="+mn-lt"/>
                <a:ea typeface="+mn-ea"/>
                <a:cs typeface="+mn-cs"/>
              </a:rPr>
              <a:t> &amp; </a:t>
            </a:r>
            <a:r>
              <a:rPr lang="en-GB" sz="1200" kern="1200" dirty="0" err="1" smtClean="0">
                <a:solidFill>
                  <a:schemeClr val="tx1"/>
                </a:solidFill>
                <a:effectLst/>
                <a:latin typeface="+mn-lt"/>
                <a:ea typeface="+mn-ea"/>
                <a:cs typeface="+mn-cs"/>
              </a:rPr>
              <a:t>Dasgupta</a:t>
            </a:r>
            <a:r>
              <a:rPr lang="en-GB" sz="1200" kern="1200" dirty="0" smtClean="0">
                <a:solidFill>
                  <a:schemeClr val="tx1"/>
                </a:solidFill>
                <a:effectLst/>
                <a:latin typeface="+mn-lt"/>
                <a:ea typeface="+mn-ea"/>
                <a:cs typeface="+mn-cs"/>
              </a:rPr>
              <a:t>, 1996) and recognises far-from-equilibrium physics that occurs when systems are not isolated (Jaeger &amp; Liu, 2010).</a:t>
            </a:r>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5</a:t>
            </a:fld>
            <a:endParaRPr lang="en-GB"/>
          </a:p>
        </p:txBody>
      </p:sp>
    </p:spTree>
    <p:extLst>
      <p:ext uri="{BB962C8B-B14F-4D97-AF65-F5344CB8AC3E}">
        <p14:creationId xmlns:p14="http://schemas.microsoft.com/office/powerpoint/2010/main" val="815044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kern="1200" dirty="0" smtClean="0">
                <a:solidFill>
                  <a:schemeClr val="tx1"/>
                </a:solidFill>
                <a:effectLst/>
                <a:latin typeface="+mn-lt"/>
                <a:ea typeface="+mn-ea"/>
                <a:cs typeface="+mn-cs"/>
              </a:rPr>
              <a:t>Another question for which we don’t know the answer is What is a safe healthcare system?</a:t>
            </a:r>
          </a:p>
          <a:p>
            <a:pPr lvl="2"/>
            <a:r>
              <a:rPr lang="en-GB" sz="1200" kern="1200" dirty="0" smtClean="0">
                <a:solidFill>
                  <a:schemeClr val="tx1"/>
                </a:solidFill>
                <a:effectLst/>
                <a:latin typeface="+mn-lt"/>
                <a:ea typeface="+mn-ea"/>
                <a:cs typeface="+mn-cs"/>
              </a:rPr>
              <a:t>Can we define one, </a:t>
            </a:r>
            <a:r>
              <a:rPr lang="en-GB" sz="1200" i="1" kern="1200" dirty="0" smtClean="0">
                <a:solidFill>
                  <a:schemeClr val="tx1"/>
                </a:solidFill>
                <a:effectLst/>
                <a:latin typeface="+mn-lt"/>
                <a:ea typeface="+mn-ea"/>
                <a:cs typeface="+mn-cs"/>
              </a:rPr>
              <a:t>a priori</a:t>
            </a:r>
            <a:r>
              <a:rPr lang="en-GB" sz="1200" kern="1200" dirty="0" smtClean="0">
                <a:solidFill>
                  <a:schemeClr val="tx1"/>
                </a:solidFill>
                <a:effectLst/>
                <a:latin typeface="+mn-lt"/>
                <a:ea typeface="+mn-ea"/>
                <a:cs typeface="+mn-cs"/>
              </a:rPr>
              <a:t>? If so, that would make it analogous to the P problem class, in computer science.</a:t>
            </a:r>
          </a:p>
          <a:p>
            <a:pPr lvl="2"/>
            <a:r>
              <a:rPr lang="en-GB" sz="1200" kern="1200" dirty="0" smtClean="0">
                <a:solidFill>
                  <a:schemeClr val="tx1"/>
                </a:solidFill>
                <a:effectLst/>
                <a:latin typeface="+mn-lt"/>
                <a:ea typeface="+mn-ea"/>
                <a:cs typeface="+mn-cs"/>
              </a:rPr>
              <a:t>Can we recognise one? If so, that would make it analogous to the NP problem class, in computer science.</a:t>
            </a:r>
          </a:p>
          <a:p>
            <a:pPr lvl="2"/>
            <a:r>
              <a:rPr lang="en-GB" sz="1200" kern="1200" dirty="0" smtClean="0">
                <a:solidFill>
                  <a:schemeClr val="tx1"/>
                </a:solidFill>
                <a:effectLst/>
                <a:latin typeface="+mn-lt"/>
                <a:ea typeface="+mn-ea"/>
                <a:cs typeface="+mn-cs"/>
              </a:rPr>
              <a:t>Knowing to which problem class identifying a safe healthcare system belongs will guide what useful actions we could take.</a:t>
            </a:r>
          </a:p>
          <a:p>
            <a:pPr lvl="1"/>
            <a:r>
              <a:rPr lang="en-GB" sz="1200" kern="1200" dirty="0" smtClean="0">
                <a:solidFill>
                  <a:schemeClr val="tx1"/>
                </a:solidFill>
                <a:effectLst/>
                <a:latin typeface="+mn-lt"/>
                <a:ea typeface="+mn-ea"/>
                <a:cs typeface="+mn-cs"/>
              </a:rPr>
              <a:t>By extension, I suggest we don’t really know what a safe healthcare </a:t>
            </a:r>
            <a:r>
              <a:rPr lang="en-GB" sz="1200" i="1" kern="1200" dirty="0" smtClean="0">
                <a:solidFill>
                  <a:schemeClr val="tx1"/>
                </a:solidFill>
                <a:effectLst/>
                <a:latin typeface="+mn-lt"/>
                <a:ea typeface="+mn-ea"/>
                <a:cs typeface="+mn-cs"/>
              </a:rPr>
              <a:t>information</a:t>
            </a:r>
            <a:r>
              <a:rPr lang="en-GB" sz="1200" kern="1200" dirty="0" smtClean="0">
                <a:solidFill>
                  <a:schemeClr val="tx1"/>
                </a:solidFill>
                <a:effectLst/>
                <a:latin typeface="+mn-lt"/>
                <a:ea typeface="+mn-ea"/>
                <a:cs typeface="+mn-cs"/>
              </a:rPr>
              <a:t> system looks like [What is a safe healthcare information system?]…</a:t>
            </a:r>
          </a:p>
          <a:p>
            <a:pPr lvl="1"/>
            <a:r>
              <a:rPr lang="en-GB" sz="1200" kern="1200" dirty="0" smtClean="0">
                <a:solidFill>
                  <a:schemeClr val="tx1"/>
                </a:solidFill>
                <a:effectLst/>
                <a:latin typeface="+mn-lt"/>
                <a:ea typeface="+mn-ea"/>
                <a:cs typeface="+mn-cs"/>
              </a:rPr>
              <a:t>What “patient safety” really is and how it relates to a healthcare information system [What is patient safety and how does it relate a healthcare information system?]…</a:t>
            </a:r>
          </a:p>
          <a:p>
            <a:pPr lvl="1"/>
            <a:r>
              <a:rPr lang="en-GB" sz="1200" kern="1200" dirty="0" smtClean="0">
                <a:solidFill>
                  <a:schemeClr val="tx1"/>
                </a:solidFill>
                <a:effectLst/>
                <a:latin typeface="+mn-lt"/>
                <a:ea typeface="+mn-ea"/>
                <a:cs typeface="+mn-cs"/>
              </a:rPr>
              <a:t>What the next innovations will be [What are the next innovations in healthcare information systems?]…</a:t>
            </a:r>
          </a:p>
          <a:p>
            <a:pPr lvl="1"/>
            <a:r>
              <a:rPr lang="en-GB" sz="1200" kern="1200" dirty="0" smtClean="0">
                <a:solidFill>
                  <a:schemeClr val="tx1"/>
                </a:solidFill>
                <a:effectLst/>
                <a:latin typeface="+mn-lt"/>
                <a:ea typeface="+mn-ea"/>
                <a:cs typeface="+mn-cs"/>
              </a:rPr>
              <a:t>And their consequences [What are the consequences/effects of such innovations on patient safety?]</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But not knowing these answers or not having consensus on these answers doesn’t mean we can’t make progress. Indeed, having multiple perspective can be very useful to tackling complex problems. Our variety of perspectives have been informed by the variety of healthcare technologies that we have each experienced and studied, and the challenges that come with them. Our focus today is on new and emerging technologies and the challenges that they might bring forth. </a:t>
            </a:r>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6</a:t>
            </a:fld>
            <a:endParaRPr lang="en-GB"/>
          </a:p>
        </p:txBody>
      </p:sp>
    </p:spTree>
    <p:extLst>
      <p:ext uri="{BB962C8B-B14F-4D97-AF65-F5344CB8AC3E}">
        <p14:creationId xmlns:p14="http://schemas.microsoft.com/office/powerpoint/2010/main" val="1096424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smtClean="0">
                <a:solidFill>
                  <a:schemeClr val="tx1"/>
                </a:solidFill>
                <a:effectLst/>
                <a:latin typeface="+mn-lt"/>
                <a:ea typeface="+mn-ea"/>
                <a:cs typeface="+mn-cs"/>
              </a:rPr>
              <a:t>So, what do we mean by “new and emerging”? Given that we are taking an information-systems perspective, I propose that when we say “new and emerging”, we are referring to some of the following:</a:t>
            </a:r>
          </a:p>
          <a:p>
            <a:pPr lvl="1"/>
            <a:r>
              <a:rPr lang="en-GB" sz="1200" kern="1200" dirty="0" smtClean="0">
                <a:solidFill>
                  <a:schemeClr val="tx1"/>
                </a:solidFill>
                <a:effectLst/>
                <a:latin typeface="+mn-lt"/>
                <a:ea typeface="+mn-ea"/>
                <a:cs typeface="+mn-cs"/>
              </a:rPr>
              <a:t>New technology</a:t>
            </a:r>
          </a:p>
          <a:p>
            <a:pPr lvl="1"/>
            <a:r>
              <a:rPr lang="en-GB" sz="1200" kern="1200" dirty="0" smtClean="0">
                <a:solidFill>
                  <a:schemeClr val="tx1"/>
                </a:solidFill>
                <a:effectLst/>
                <a:latin typeface="+mn-lt"/>
                <a:ea typeface="+mn-ea"/>
                <a:cs typeface="+mn-cs"/>
              </a:rPr>
              <a:t>New for users, primary and secondary and stakeholders</a:t>
            </a:r>
          </a:p>
          <a:p>
            <a:pPr lvl="1"/>
            <a:r>
              <a:rPr lang="en-GB" sz="1200" kern="1200" dirty="0" smtClean="0">
                <a:solidFill>
                  <a:schemeClr val="tx1"/>
                </a:solidFill>
                <a:effectLst/>
                <a:latin typeface="+mn-lt"/>
                <a:ea typeface="+mn-ea"/>
                <a:cs typeface="+mn-cs"/>
              </a:rPr>
              <a:t>New for application in pathway</a:t>
            </a:r>
          </a:p>
          <a:p>
            <a:pPr lvl="1"/>
            <a:r>
              <a:rPr lang="en-GB" sz="1200" kern="1200" dirty="0" smtClean="0">
                <a:solidFill>
                  <a:schemeClr val="tx1"/>
                </a:solidFill>
                <a:effectLst/>
                <a:latin typeface="+mn-lt"/>
                <a:ea typeface="+mn-ea"/>
                <a:cs typeface="+mn-cs"/>
              </a:rPr>
              <a:t>New uptake by organisation</a:t>
            </a:r>
          </a:p>
          <a:p>
            <a:endParaRPr lang="en-GB" dirty="0" smtClean="0"/>
          </a:p>
          <a:p>
            <a:r>
              <a:rPr lang="en-GB" sz="1200" kern="1200" dirty="0" smtClean="0">
                <a:solidFill>
                  <a:schemeClr val="tx1"/>
                </a:solidFill>
                <a:effectLst/>
                <a:latin typeface="+mn-lt"/>
                <a:ea typeface="+mn-ea"/>
                <a:cs typeface="+mn-cs"/>
              </a:rPr>
              <a:t>In the table that I have prepared ahead of this meeting, I listed 16 new and emerging technologies that can be a starting point for our discussions. I want to be clear that the technologies themselves are not the focus of our discussion – the challenges for patient safety are our chief concern. The technologies simply provide prompts.</a:t>
            </a:r>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7</a:t>
            </a:fld>
            <a:endParaRPr lang="en-GB"/>
          </a:p>
        </p:txBody>
      </p:sp>
    </p:spTree>
    <p:extLst>
      <p:ext uri="{BB962C8B-B14F-4D97-AF65-F5344CB8AC3E}">
        <p14:creationId xmlns:p14="http://schemas.microsoft.com/office/powerpoint/2010/main" val="3341383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smtClean="0">
                <a:solidFill>
                  <a:schemeClr val="tx1"/>
                </a:solidFill>
                <a:effectLst/>
                <a:latin typeface="+mn-lt"/>
                <a:ea typeface="+mn-ea"/>
                <a:cs typeface="+mn-cs"/>
              </a:rPr>
              <a:t>An important question to ask is Where have I sourced my examples? Here are some of the main sources I have used from which I have continued a snowball review of the grey and academic literature. </a:t>
            </a:r>
          </a:p>
          <a:p>
            <a:pPr lvl="1"/>
            <a:r>
              <a:rPr lang="en-GB" sz="1200" kern="1200" dirty="0" err="1" smtClean="0">
                <a:solidFill>
                  <a:schemeClr val="tx1"/>
                </a:solidFill>
                <a:effectLst/>
                <a:latin typeface="+mn-lt"/>
                <a:ea typeface="+mn-ea"/>
                <a:cs typeface="+mn-cs"/>
              </a:rPr>
              <a:t>Hypecycles</a:t>
            </a:r>
            <a:r>
              <a:rPr lang="en-GB" sz="1200" kern="1200" dirty="0" smtClean="0">
                <a:solidFill>
                  <a:schemeClr val="tx1"/>
                </a:solidFill>
                <a:effectLst/>
                <a:latin typeface="+mn-lt"/>
                <a:ea typeface="+mn-ea"/>
                <a:cs typeface="+mn-cs"/>
              </a:rPr>
              <a:t> (Price, 2018, 2019, 2020)</a:t>
            </a:r>
          </a:p>
          <a:p>
            <a:pPr lvl="2"/>
            <a:r>
              <a:rPr lang="en-GB" sz="1200" kern="1200" dirty="0" smtClean="0">
                <a:solidFill>
                  <a:schemeClr val="tx1"/>
                </a:solidFill>
                <a:effectLst/>
                <a:latin typeface="+mn-lt"/>
                <a:ea typeface="+mn-ea"/>
                <a:cs typeface="+mn-cs"/>
              </a:rPr>
              <a:t>Some of you might be familiar with the </a:t>
            </a:r>
            <a:r>
              <a:rPr lang="en-GB" sz="1200" kern="1200" dirty="0" err="1" smtClean="0">
                <a:solidFill>
                  <a:schemeClr val="tx1"/>
                </a:solidFill>
                <a:effectLst/>
                <a:latin typeface="+mn-lt"/>
                <a:ea typeface="+mn-ea"/>
                <a:cs typeface="+mn-cs"/>
              </a:rPr>
              <a:t>hypecycles</a:t>
            </a:r>
            <a:r>
              <a:rPr lang="en-GB" sz="1200" kern="1200" dirty="0" smtClean="0">
                <a:solidFill>
                  <a:schemeClr val="tx1"/>
                </a:solidFill>
                <a:effectLst/>
                <a:latin typeface="+mn-lt"/>
                <a:ea typeface="+mn-ea"/>
                <a:cs typeface="+mn-cs"/>
              </a:rPr>
              <a:t> published by Gartner. Gartner is a global IT research and advisory firm. Their </a:t>
            </a:r>
            <a:r>
              <a:rPr lang="en-GB" sz="1200" kern="1200" dirty="0" err="1" smtClean="0">
                <a:solidFill>
                  <a:schemeClr val="tx1"/>
                </a:solidFill>
                <a:effectLst/>
                <a:latin typeface="+mn-lt"/>
                <a:ea typeface="+mn-ea"/>
                <a:cs typeface="+mn-cs"/>
              </a:rPr>
              <a:t>hypecycles</a:t>
            </a:r>
            <a:r>
              <a:rPr lang="en-GB" sz="1200" kern="1200" dirty="0" smtClean="0">
                <a:solidFill>
                  <a:schemeClr val="tx1"/>
                </a:solidFill>
                <a:effectLst/>
                <a:latin typeface="+mn-lt"/>
                <a:ea typeface="+mn-ea"/>
                <a:cs typeface="+mn-cs"/>
              </a:rPr>
              <a:t> are only available for a fee but their </a:t>
            </a:r>
            <a:r>
              <a:rPr lang="en-GB" sz="1200" kern="1200" dirty="0" err="1" smtClean="0">
                <a:solidFill>
                  <a:schemeClr val="tx1"/>
                </a:solidFill>
                <a:effectLst/>
                <a:latin typeface="+mn-lt"/>
                <a:ea typeface="+mn-ea"/>
                <a:cs typeface="+mn-cs"/>
              </a:rPr>
              <a:t>hypecycle</a:t>
            </a:r>
            <a:r>
              <a:rPr lang="en-GB" sz="1200" kern="1200" dirty="0" smtClean="0">
                <a:solidFill>
                  <a:schemeClr val="tx1"/>
                </a:solidFill>
                <a:effectLst/>
                <a:latin typeface="+mn-lt"/>
                <a:ea typeface="+mn-ea"/>
                <a:cs typeface="+mn-cs"/>
              </a:rPr>
              <a:t> graphical presentation has been adopted by other authors in the IT community. As far as I am concerned, anything before the Plateau of Productivity is a new and emerging innovation, but that doesn’t mean the consequences of the innovation have taken effect fully, yet.</a:t>
            </a:r>
          </a:p>
          <a:p>
            <a:pPr lvl="1"/>
            <a:r>
              <a:rPr lang="en-GB" sz="1200" kern="1200" dirty="0" smtClean="0">
                <a:solidFill>
                  <a:schemeClr val="tx1"/>
                </a:solidFill>
                <a:effectLst/>
                <a:latin typeface="+mn-lt"/>
                <a:ea typeface="+mn-ea"/>
                <a:cs typeface="+mn-cs"/>
              </a:rPr>
              <a:t>Commercial projections (Dunn, 2017; Hayward, 2019)</a:t>
            </a:r>
          </a:p>
          <a:p>
            <a:pPr lvl="2"/>
            <a:r>
              <a:rPr lang="en-GB" sz="1200" kern="1200" dirty="0" smtClean="0">
                <a:solidFill>
                  <a:schemeClr val="tx1"/>
                </a:solidFill>
                <a:effectLst/>
                <a:latin typeface="+mn-lt"/>
                <a:ea typeface="+mn-ea"/>
                <a:cs typeface="+mn-cs"/>
              </a:rPr>
              <a:t>I’ve also been informed by some commercial projections published online...</a:t>
            </a:r>
          </a:p>
          <a:p>
            <a:pPr lvl="1"/>
            <a:r>
              <a:rPr lang="en-GB" sz="1200" kern="1200" dirty="0" smtClean="0">
                <a:solidFill>
                  <a:schemeClr val="tx1"/>
                </a:solidFill>
                <a:effectLst/>
                <a:latin typeface="+mn-lt"/>
                <a:ea typeface="+mn-ea"/>
                <a:cs typeface="+mn-cs"/>
              </a:rPr>
              <a:t>Academic literature (</a:t>
            </a:r>
            <a:r>
              <a:rPr lang="en-GB" sz="1200" kern="1200" dirty="0" err="1" smtClean="0">
                <a:solidFill>
                  <a:schemeClr val="tx1"/>
                </a:solidFill>
                <a:effectLst/>
                <a:latin typeface="+mn-lt"/>
                <a:ea typeface="+mn-ea"/>
                <a:cs typeface="+mn-cs"/>
              </a:rPr>
              <a:t>Wickramasinghe</a:t>
            </a:r>
            <a:r>
              <a:rPr lang="en-GB" sz="1200" kern="1200" dirty="0" smtClean="0">
                <a:solidFill>
                  <a:schemeClr val="tx1"/>
                </a:solidFill>
                <a:effectLst/>
                <a:latin typeface="+mn-lt"/>
                <a:ea typeface="+mn-ea"/>
                <a:cs typeface="+mn-cs"/>
              </a:rPr>
              <a:t> and </a:t>
            </a:r>
            <a:r>
              <a:rPr lang="en-GB" sz="1200" kern="1200" dirty="0" err="1" smtClean="0">
                <a:solidFill>
                  <a:schemeClr val="tx1"/>
                </a:solidFill>
                <a:effectLst/>
                <a:latin typeface="+mn-lt"/>
                <a:ea typeface="+mn-ea"/>
                <a:cs typeface="+mn-cs"/>
              </a:rPr>
              <a:t>Bodendorf</a:t>
            </a:r>
            <a:r>
              <a:rPr lang="en-GB" sz="1200" kern="1200" dirty="0" smtClean="0">
                <a:solidFill>
                  <a:schemeClr val="tx1"/>
                </a:solidFill>
                <a:effectLst/>
                <a:latin typeface="+mn-lt"/>
                <a:ea typeface="+mn-ea"/>
                <a:cs typeface="+mn-cs"/>
              </a:rPr>
              <a:t>, 2020)</a:t>
            </a:r>
          </a:p>
          <a:p>
            <a:pPr lvl="2"/>
            <a:r>
              <a:rPr lang="en-GB" sz="1200" kern="1200" dirty="0" smtClean="0">
                <a:solidFill>
                  <a:schemeClr val="tx1"/>
                </a:solidFill>
                <a:effectLst/>
                <a:latin typeface="+mn-lt"/>
                <a:ea typeface="+mn-ea"/>
                <a:cs typeface="+mn-cs"/>
              </a:rPr>
              <a:t>…and, of course, the academic literature.</a:t>
            </a:r>
          </a:p>
          <a:p>
            <a:pPr lvl="0"/>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8</a:t>
            </a:fld>
            <a:endParaRPr lang="en-GB"/>
          </a:p>
        </p:txBody>
      </p:sp>
    </p:spTree>
    <p:extLst>
      <p:ext uri="{BB962C8B-B14F-4D97-AF65-F5344CB8AC3E}">
        <p14:creationId xmlns:p14="http://schemas.microsoft.com/office/powerpoint/2010/main" val="3252367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kern="1200" dirty="0" smtClean="0">
                <a:solidFill>
                  <a:schemeClr val="tx1"/>
                </a:solidFill>
                <a:effectLst/>
                <a:latin typeface="+mn-lt"/>
                <a:ea typeface="+mn-ea"/>
                <a:cs typeface="+mn-cs"/>
              </a:rPr>
              <a:t>Here are some new and emerging healthcare technologies that I have collated as a starting point for us all. There is a file in the GitHub repository called “v1.1 Table 1.pdf” that lists all of these technologies, provides an informal definition, some examples and direction to key literature.</a:t>
            </a:r>
          </a:p>
          <a:p>
            <a:pPr lvl="1"/>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These technologies cover the spectrum from hardware to software, and a range of potential users. This list is by no means exhaustive and I hope we can co-develop an appropriate list. In the breakout sessions after my presentation, you are free to offer any additions that you think I have missed.</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At this point I would like to remind us all about what I said about thinking in terms of a healthcare information system. So, as you look over these technologies, we want to be thinking about hardware, software, people, data, processes, and their relationships to one another. Think also about how information is created, transferred and stored.</a:t>
            </a:r>
          </a:p>
          <a:p>
            <a:endParaRPr lang="en-GB" sz="12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So, if what I have just shown are the new and emerging technologies, then What are the challenges?</a:t>
            </a:r>
          </a:p>
          <a:p>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9</a:t>
            </a:fld>
            <a:endParaRPr lang="en-GB"/>
          </a:p>
        </p:txBody>
      </p:sp>
    </p:spTree>
    <p:extLst>
      <p:ext uri="{BB962C8B-B14F-4D97-AF65-F5344CB8AC3E}">
        <p14:creationId xmlns:p14="http://schemas.microsoft.com/office/powerpoint/2010/main" val="2148017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smtClean="0">
                <a:solidFill>
                  <a:schemeClr val="tx1"/>
                </a:solidFill>
                <a:effectLst/>
                <a:latin typeface="+mn-lt"/>
                <a:ea typeface="+mn-ea"/>
                <a:cs typeface="+mn-cs"/>
              </a:rPr>
              <a:t>So, if what I have just shown are the new and emerging technologies, then What are the challenges?</a:t>
            </a:r>
          </a:p>
          <a:p>
            <a:pPr lvl="1"/>
            <a:r>
              <a:rPr lang="en-GB" sz="1200" kern="1200" dirty="0" smtClean="0">
                <a:solidFill>
                  <a:schemeClr val="tx1"/>
                </a:solidFill>
                <a:effectLst/>
                <a:latin typeface="+mn-lt"/>
                <a:ea typeface="+mn-ea"/>
                <a:cs typeface="+mn-cs"/>
              </a:rPr>
              <a:t>For this, I want to be even less prescriptive. Indeed, the purpose of this collaboration is derive and discuss a list of patient-safety challenges.</a:t>
            </a:r>
          </a:p>
          <a:p>
            <a:pPr lvl="1"/>
            <a:r>
              <a:rPr lang="en-GB" sz="1200" kern="1200" dirty="0" smtClean="0">
                <a:solidFill>
                  <a:schemeClr val="tx1"/>
                </a:solidFill>
                <a:effectLst/>
                <a:latin typeface="+mn-lt"/>
                <a:ea typeface="+mn-ea"/>
                <a:cs typeface="+mn-cs"/>
              </a:rPr>
              <a:t>Nevertheless, it would be wise to recognise that there are old challenges that we are carrying forward. As a starting point, I’ve suggested these four:</a:t>
            </a:r>
          </a:p>
          <a:p>
            <a:pPr lvl="2"/>
            <a:r>
              <a:rPr lang="en-GB" sz="1200" kern="1200" dirty="0" smtClean="0">
                <a:solidFill>
                  <a:schemeClr val="tx1"/>
                </a:solidFill>
                <a:effectLst/>
                <a:latin typeface="+mn-lt"/>
                <a:ea typeface="+mn-ea"/>
                <a:cs typeface="+mn-cs"/>
              </a:rPr>
              <a:t>No testing before implementation</a:t>
            </a:r>
          </a:p>
          <a:p>
            <a:pPr lvl="3"/>
            <a:r>
              <a:rPr lang="en-GB" sz="1200" kern="1200" dirty="0" smtClean="0">
                <a:solidFill>
                  <a:schemeClr val="tx1"/>
                </a:solidFill>
                <a:effectLst/>
                <a:latin typeface="+mn-lt"/>
                <a:ea typeface="+mn-ea"/>
                <a:cs typeface="+mn-cs"/>
              </a:rPr>
              <a:t>Many have called for improved evaluation of technologies before they are set free into the healthcare system ecology (</a:t>
            </a:r>
            <a:r>
              <a:rPr lang="en-GB" sz="1200" kern="1200" dirty="0" err="1" smtClean="0">
                <a:solidFill>
                  <a:schemeClr val="tx1"/>
                </a:solidFill>
                <a:effectLst/>
                <a:latin typeface="+mn-lt"/>
                <a:ea typeface="+mn-ea"/>
                <a:cs typeface="+mn-cs"/>
              </a:rPr>
              <a:t>Roshanov</a:t>
            </a:r>
            <a:r>
              <a:rPr lang="en-GB" sz="1200" kern="1200" dirty="0" smtClean="0">
                <a:solidFill>
                  <a:schemeClr val="tx1"/>
                </a:solidFill>
                <a:effectLst/>
                <a:latin typeface="+mn-lt"/>
                <a:ea typeface="+mn-ea"/>
                <a:cs typeface="+mn-cs"/>
              </a:rPr>
              <a:t> et al., 2011; van de </a:t>
            </a:r>
            <a:r>
              <a:rPr lang="en-GB" sz="1200" kern="1200" dirty="0" err="1" smtClean="0">
                <a:solidFill>
                  <a:schemeClr val="tx1"/>
                </a:solidFill>
                <a:effectLst/>
                <a:latin typeface="+mn-lt"/>
                <a:ea typeface="+mn-ea"/>
                <a:cs typeface="+mn-cs"/>
              </a:rPr>
              <a:t>Velde</a:t>
            </a:r>
            <a:r>
              <a:rPr lang="en-GB" sz="1200" kern="1200" dirty="0" smtClean="0">
                <a:solidFill>
                  <a:schemeClr val="tx1"/>
                </a:solidFill>
                <a:effectLst/>
                <a:latin typeface="+mn-lt"/>
                <a:ea typeface="+mn-ea"/>
                <a:cs typeface="+mn-cs"/>
              </a:rPr>
              <a:t> et al., 2018). Improvement Scientists have advocated this for a long time, provide models such as the hybrid effectiveness implementation design (King’s Improvement Science, 2018). In opposition to this complete approach will always be the pragmatic view “</a:t>
            </a:r>
            <a:r>
              <a:rPr lang="en-GB" sz="1200" i="1" kern="1200" dirty="0" smtClean="0">
                <a:solidFill>
                  <a:schemeClr val="tx1"/>
                </a:solidFill>
                <a:effectLst/>
                <a:latin typeface="+mn-lt"/>
                <a:ea typeface="+mn-ea"/>
                <a:cs typeface="+mn-cs"/>
              </a:rPr>
              <a:t>It would be unrealistic to require repeated testing.</a:t>
            </a:r>
            <a:r>
              <a:rPr lang="en-GB" sz="1200" kern="1200" dirty="0" smtClean="0">
                <a:solidFill>
                  <a:schemeClr val="tx1"/>
                </a:solidFill>
                <a:effectLst/>
                <a:latin typeface="+mn-lt"/>
                <a:ea typeface="+mn-ea"/>
                <a:cs typeface="+mn-cs"/>
              </a:rPr>
              <a:t> Regardless, I’d also argue that calls for improved evaluation still won’t address patient safety, indeed it can’t, until we figure out a way to evaluate patient safety with fidelity.</a:t>
            </a:r>
          </a:p>
          <a:p>
            <a:pPr lvl="3"/>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978AA460-4381-408E-A7B4-778A6B7EE8D5}" type="slidenum">
              <a:rPr lang="en-GB" smtClean="0"/>
              <a:t>10</a:t>
            </a:fld>
            <a:endParaRPr lang="en-GB"/>
          </a:p>
        </p:txBody>
      </p:sp>
    </p:spTree>
    <p:extLst>
      <p:ext uri="{BB962C8B-B14F-4D97-AF65-F5344CB8AC3E}">
        <p14:creationId xmlns:p14="http://schemas.microsoft.com/office/powerpoint/2010/main" val="3861220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emf"/><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4.emf"/><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6.emf"/><Relationship Id="rId4" Type="http://schemas.openxmlformats.org/officeDocument/2006/relationships/image" Target="../media/image1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emf"/><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9.emf"/><Relationship Id="rId4" Type="http://schemas.openxmlformats.org/officeDocument/2006/relationships/image" Target="../media/image18.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0.emf"/><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21.emf"/><Relationship Id="rId4" Type="http://schemas.openxmlformats.org/officeDocument/2006/relationships/image" Target="../media/image9.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emf"/><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70498B-F222-4740-B0CF-064F72475A2E}"/>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3" name="Subtitle 2"/>
          <p:cNvSpPr>
            <a:spLocks noGrp="1"/>
          </p:cNvSpPr>
          <p:nvPr>
            <p:ph type="subTitle" idx="1"/>
          </p:nvPr>
        </p:nvSpPr>
        <p:spPr>
          <a:xfrm>
            <a:off x="1143000" y="347461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CFB3D76-E95C-734A-BDD4-10A5E36E6C85}" type="slidenum">
              <a:rPr lang="en-US" smtClean="0"/>
              <a:pPr/>
              <a:t>‹#›</a:t>
            </a:fld>
            <a:endParaRPr lang="en-US" dirty="0"/>
          </a:p>
        </p:txBody>
      </p:sp>
      <p:pic>
        <p:nvPicPr>
          <p:cNvPr id="10" name="Picture 9">
            <a:extLst>
              <a:ext uri="{FF2B5EF4-FFF2-40B4-BE49-F238E27FC236}">
                <a16:creationId xmlns:a16="http://schemas.microsoft.com/office/drawing/2014/main" id="{FA5480B5-6974-624D-B920-9621240FC586}"/>
              </a:ext>
            </a:extLst>
          </p:cNvPr>
          <p:cNvPicPr>
            <a:picLocks noChangeAspect="1"/>
          </p:cNvPicPr>
          <p:nvPr userDrawn="1"/>
        </p:nvPicPr>
        <p:blipFill rotWithShape="1">
          <a:blip r:embed="rId3"/>
          <a:srcRect l="35446" b="23513"/>
          <a:stretch/>
        </p:blipFill>
        <p:spPr>
          <a:xfrm>
            <a:off x="0" y="5139116"/>
            <a:ext cx="1450731" cy="1718884"/>
          </a:xfrm>
          <a:prstGeom prst="rect">
            <a:avLst/>
          </a:prstGeom>
        </p:spPr>
      </p:pic>
      <p:pic>
        <p:nvPicPr>
          <p:cNvPr id="11" name="Picture 10">
            <a:extLst>
              <a:ext uri="{FF2B5EF4-FFF2-40B4-BE49-F238E27FC236}">
                <a16:creationId xmlns:a16="http://schemas.microsoft.com/office/drawing/2014/main" id="{A6A0AA2D-979A-3542-B125-52B71F4F55C7}"/>
              </a:ext>
            </a:extLst>
          </p:cNvPr>
          <p:cNvPicPr>
            <a:picLocks noChangeAspect="1"/>
          </p:cNvPicPr>
          <p:nvPr userDrawn="1"/>
        </p:nvPicPr>
        <p:blipFill>
          <a:blip r:embed="rId4"/>
          <a:stretch>
            <a:fillRect/>
          </a:stretch>
        </p:blipFill>
        <p:spPr>
          <a:xfrm rot="16200000">
            <a:off x="7618363" y="1245088"/>
            <a:ext cx="1351700" cy="1013775"/>
          </a:xfrm>
          <a:prstGeom prst="rect">
            <a:avLst/>
          </a:prstGeom>
        </p:spPr>
      </p:pic>
      <p:pic>
        <p:nvPicPr>
          <p:cNvPr id="14" name="Picture 13">
            <a:extLst>
              <a:ext uri="{FF2B5EF4-FFF2-40B4-BE49-F238E27FC236}">
                <a16:creationId xmlns:a16="http://schemas.microsoft.com/office/drawing/2014/main" id="{A194C876-0A6A-534E-ABA8-E4842D6B56B6}"/>
              </a:ext>
            </a:extLst>
          </p:cNvPr>
          <p:cNvPicPr>
            <a:picLocks noChangeAspect="1"/>
          </p:cNvPicPr>
          <p:nvPr userDrawn="1"/>
        </p:nvPicPr>
        <p:blipFill rotWithShape="1">
          <a:blip r:embed="rId5"/>
          <a:srcRect t="5" r="8043" b="-142998"/>
          <a:stretch/>
        </p:blipFill>
        <p:spPr>
          <a:xfrm>
            <a:off x="343065" y="700232"/>
            <a:ext cx="8408608" cy="45719"/>
          </a:xfrm>
          <a:prstGeom prst="rect">
            <a:avLst/>
          </a:prstGeom>
        </p:spPr>
      </p:pic>
      <p:sp>
        <p:nvSpPr>
          <p:cNvPr id="12" name="Title 1"/>
          <p:cNvSpPr>
            <a:spLocks noGrp="1"/>
          </p:cNvSpPr>
          <p:nvPr>
            <p:ph type="ctrTitle"/>
          </p:nvPr>
        </p:nvSpPr>
        <p:spPr>
          <a:xfrm>
            <a:off x="685800" y="1394924"/>
            <a:ext cx="7772400" cy="1795008"/>
          </a:xfrm>
        </p:spPr>
        <p:txBody>
          <a:bodyPr anchor="b">
            <a:normAutofit/>
          </a:bodyPr>
          <a:lstStyle>
            <a:lvl1pPr algn="ctr">
              <a:defRPr sz="4400">
                <a:solidFill>
                  <a:schemeClr val="bg1"/>
                </a:solidFill>
                <a:latin typeface="Arial" panose="020B0604020202020204" pitchFamily="34" charset="0"/>
                <a:cs typeface="Arial" panose="020B0604020202020204" pitchFamily="34" charset="0"/>
              </a:defRPr>
            </a:lvl1pPr>
          </a:lstStyle>
          <a:p>
            <a:r>
              <a:rPr lang="en-US" dirty="0"/>
              <a:t>Click to edit Master title</a:t>
            </a:r>
          </a:p>
        </p:txBody>
      </p:sp>
      <p:pic>
        <p:nvPicPr>
          <p:cNvPr id="1027" name="Picture 3" descr="U:\Quality and Safety\Y&amp;H PSTRC\NIHR identify resources\New versions - February 2019\Yorkshire and Humber Patient Safety Translational Research Centre\Yorkshire and Humber Patient Safety Translational Research Centre_outlined_RGB_REV.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 y="0"/>
            <a:ext cx="3291840" cy="79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033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78788"/>
          </a:xfrm>
        </p:spPr>
        <p:txBody>
          <a:bodyPr vert="horz" lIns="91440" tIns="45720" rIns="91440" bIns="45720" rtlCol="0" anchor="ctr">
            <a:normAutofit/>
          </a:bodyPr>
          <a:lstStyle>
            <a:lvl1pPr>
              <a:defRPr lang="en-US" sz="3200" kern="1200" baseline="0" dirty="0">
                <a:solidFill>
                  <a:srgbClr val="193E72"/>
                </a:solidFill>
                <a:latin typeface="Arial" panose="020B0604020202020204" pitchFamily="34" charset="0"/>
                <a:ea typeface="+mj-ea"/>
                <a:cs typeface="Arial" panose="020B0604020202020204" pitchFamily="34" charset="0"/>
              </a:defRPr>
            </a:lvl1pPr>
          </a:lstStyle>
          <a:p>
            <a:pPr lvl="0" defTabSz="914377"/>
            <a:endParaRPr lang="en-US" dirty="0"/>
          </a:p>
        </p:txBody>
      </p:sp>
      <p:sp>
        <p:nvSpPr>
          <p:cNvPr id="3" name="Content Placeholder 2"/>
          <p:cNvSpPr>
            <a:spLocks noGrp="1"/>
          </p:cNvSpPr>
          <p:nvPr>
            <p:ph idx="1"/>
          </p:nvPr>
        </p:nvSpPr>
        <p:spPr>
          <a:xfrm>
            <a:off x="628650" y="1594435"/>
            <a:ext cx="7886700" cy="4485090"/>
          </a:xfrm>
        </p:spPr>
        <p:txBody>
          <a:bodyPr/>
          <a:lstStyle>
            <a:lvl1pPr>
              <a:defRPr sz="2400">
                <a:solidFill>
                  <a:srgbClr val="193E72"/>
                </a:solidFill>
                <a:latin typeface="Arial" panose="020B0604020202020204" pitchFamily="34" charset="0"/>
                <a:cs typeface="Arial" panose="020B0604020202020204" pitchFamily="34" charset="0"/>
              </a:defRPr>
            </a:lvl1pPr>
            <a:lvl2pPr>
              <a:defRPr sz="2000">
                <a:solidFill>
                  <a:srgbClr val="193E72"/>
                </a:solidFill>
                <a:latin typeface="Arial" panose="020B0604020202020204" pitchFamily="34" charset="0"/>
                <a:cs typeface="Arial" panose="020B0604020202020204" pitchFamily="34" charset="0"/>
              </a:defRPr>
            </a:lvl2pPr>
            <a:lvl3pPr>
              <a:defRPr sz="1800">
                <a:solidFill>
                  <a:srgbClr val="193E72"/>
                </a:solidFill>
                <a:latin typeface="Arial" panose="020B0604020202020204" pitchFamily="34" charset="0"/>
                <a:cs typeface="Arial" panose="020B0604020202020204" pitchFamily="34" charset="0"/>
              </a:defRPr>
            </a:lvl3pPr>
            <a:lvl4pPr>
              <a:defRPr>
                <a:solidFill>
                  <a:srgbClr val="193E72"/>
                </a:solidFill>
                <a:latin typeface="Arial" panose="020B0604020202020204" pitchFamily="34" charset="0"/>
                <a:cs typeface="Arial" panose="020B0604020202020204" pitchFamily="34" charset="0"/>
              </a:defRPr>
            </a:lvl4pPr>
            <a:lvl5pPr>
              <a:defRPr>
                <a:solidFill>
                  <a:srgbClr val="193E72"/>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rgbClr val="193E72"/>
                </a:solidFill>
              </a:defRPr>
            </a:lvl1pPr>
          </a:lstStyle>
          <a:p>
            <a:fld id="{7CFB3D76-E95C-734A-BDD4-10A5E36E6C85}" type="slidenum">
              <a:rPr lang="en-US" smtClean="0"/>
              <a:pPr/>
              <a:t>‹#›</a:t>
            </a:fld>
            <a:endParaRPr lang="en-US" dirty="0"/>
          </a:p>
        </p:txBody>
      </p:sp>
      <p:pic>
        <p:nvPicPr>
          <p:cNvPr id="10" name="Picture 9">
            <a:extLst>
              <a:ext uri="{FF2B5EF4-FFF2-40B4-BE49-F238E27FC236}">
                <a16:creationId xmlns:a16="http://schemas.microsoft.com/office/drawing/2014/main" id="{D3EA3455-F170-324C-88B5-287718264867}"/>
              </a:ext>
            </a:extLst>
          </p:cNvPr>
          <p:cNvPicPr>
            <a:picLocks noChangeAspect="1"/>
          </p:cNvPicPr>
          <p:nvPr userDrawn="1"/>
        </p:nvPicPr>
        <p:blipFill rotWithShape="1">
          <a:blip r:embed="rId2"/>
          <a:srcRect t="5" r="8043" b="-142998"/>
          <a:stretch/>
        </p:blipFill>
        <p:spPr>
          <a:xfrm>
            <a:off x="355078" y="6289448"/>
            <a:ext cx="8408608" cy="45719"/>
          </a:xfrm>
          <a:prstGeom prst="rect">
            <a:avLst/>
          </a:prstGeom>
        </p:spPr>
      </p:pic>
      <p:pic>
        <p:nvPicPr>
          <p:cNvPr id="2051" name="Picture 3" descr="U:\Quality and Safety\Y&amp;H PSTRC\NIHR identify resources\New versions - February 2019\Yorkshire and Humber Patient Safety Translational Research Centre\Yorkshire and Humber Patient Safety Translational Research Centre_outlined_RGB_COL.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12807" y="6241409"/>
            <a:ext cx="2371367" cy="57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6789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159836-0BF3-9745-84B4-2B2A061163E2}"/>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628650" y="365127"/>
            <a:ext cx="7886700" cy="878788"/>
          </a:xfrm>
        </p:spPr>
        <p:txBody>
          <a:bodyPr vert="horz" lIns="91440" tIns="45720" rIns="91440" bIns="45720" rtlCol="0" anchor="ctr">
            <a:normAutofit/>
          </a:bodyPr>
          <a:lstStyle>
            <a:lvl1pPr>
              <a:defRPr lang="en-US" sz="3200" kern="1200" baseline="0" dirty="0">
                <a:solidFill>
                  <a:schemeClr val="bg1"/>
                </a:solidFill>
                <a:latin typeface="Arial" panose="020B0604020202020204" pitchFamily="34" charset="0"/>
                <a:ea typeface="+mj-ea"/>
                <a:cs typeface="Arial" panose="020B0604020202020204" pitchFamily="34" charset="0"/>
              </a:defRPr>
            </a:lvl1pPr>
          </a:lstStyle>
          <a:p>
            <a:pPr lvl="0" defTabSz="914377"/>
            <a:endParaRPr lang="en-US" dirty="0"/>
          </a:p>
        </p:txBody>
      </p:sp>
      <p:sp>
        <p:nvSpPr>
          <p:cNvPr id="3" name="Content Placeholder 2"/>
          <p:cNvSpPr>
            <a:spLocks noGrp="1"/>
          </p:cNvSpPr>
          <p:nvPr>
            <p:ph idx="1"/>
          </p:nvPr>
        </p:nvSpPr>
        <p:spPr>
          <a:xfrm>
            <a:off x="628650" y="1594435"/>
            <a:ext cx="7886700" cy="4485090"/>
          </a:xfrm>
        </p:spPr>
        <p:txBody>
          <a:bodyPr/>
          <a:lstStyle>
            <a:lvl1pPr>
              <a:defRPr sz="2400">
                <a:solidFill>
                  <a:schemeClr val="bg1"/>
                </a:solidFill>
                <a:latin typeface="Arial" panose="020B0604020202020204" pitchFamily="34" charset="0"/>
                <a:cs typeface="Arial" panose="020B0604020202020204" pitchFamily="34" charset="0"/>
              </a:defRPr>
            </a:lvl1pPr>
            <a:lvl2pPr>
              <a:defRPr sz="2000">
                <a:solidFill>
                  <a:schemeClr val="bg1"/>
                </a:solidFill>
                <a:latin typeface="Arial" panose="020B0604020202020204" pitchFamily="34" charset="0"/>
                <a:cs typeface="Arial" panose="020B0604020202020204" pitchFamily="34" charset="0"/>
              </a:defRPr>
            </a:lvl2pPr>
            <a:lvl3pPr>
              <a:defRPr sz="1800">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CFB3D76-E95C-734A-BDD4-10A5E36E6C85}" type="slidenum">
              <a:rPr lang="en-US" smtClean="0"/>
              <a:pPr/>
              <a:t>‹#›</a:t>
            </a:fld>
            <a:endParaRPr lang="en-US" dirty="0"/>
          </a:p>
        </p:txBody>
      </p:sp>
      <p:pic>
        <p:nvPicPr>
          <p:cNvPr id="8" name="Picture 7">
            <a:extLst>
              <a:ext uri="{FF2B5EF4-FFF2-40B4-BE49-F238E27FC236}">
                <a16:creationId xmlns:a16="http://schemas.microsoft.com/office/drawing/2014/main" id="{D3EA3455-F170-324C-88B5-287718264867}"/>
              </a:ext>
            </a:extLst>
          </p:cNvPr>
          <p:cNvPicPr>
            <a:picLocks noChangeAspect="1"/>
          </p:cNvPicPr>
          <p:nvPr userDrawn="1"/>
        </p:nvPicPr>
        <p:blipFill rotWithShape="1">
          <a:blip r:embed="rId3"/>
          <a:srcRect t="5" r="8043" b="-142998"/>
          <a:stretch/>
        </p:blipFill>
        <p:spPr>
          <a:xfrm>
            <a:off x="355078" y="6289448"/>
            <a:ext cx="8408608" cy="45719"/>
          </a:xfrm>
          <a:prstGeom prst="rect">
            <a:avLst/>
          </a:prstGeom>
        </p:spPr>
      </p:pic>
      <p:pic>
        <p:nvPicPr>
          <p:cNvPr id="921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4771" y="6249021"/>
            <a:ext cx="2593601" cy="629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990174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28D1B0-B452-704B-938B-EDEA0312122A}"/>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rgbClr val="193E72"/>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12" name="Picture 11">
            <a:extLst>
              <a:ext uri="{FF2B5EF4-FFF2-40B4-BE49-F238E27FC236}">
                <a16:creationId xmlns:a16="http://schemas.microsoft.com/office/drawing/2014/main" id="{C8D18802-5872-5C4C-8828-27A6A449776D}"/>
              </a:ext>
            </a:extLst>
          </p:cNvPr>
          <p:cNvPicPr>
            <a:picLocks noChangeAspect="1"/>
          </p:cNvPicPr>
          <p:nvPr userDrawn="1"/>
        </p:nvPicPr>
        <p:blipFill rotWithShape="1">
          <a:blip r:embed="rId4"/>
          <a:srcRect l="8151" b="33145"/>
          <a:stretch/>
        </p:blipFill>
        <p:spPr>
          <a:xfrm>
            <a:off x="1" y="4855986"/>
            <a:ext cx="2603156" cy="2002015"/>
          </a:xfrm>
          <a:prstGeom prst="rect">
            <a:avLst/>
          </a:prstGeom>
        </p:spPr>
      </p:pic>
      <p:pic>
        <p:nvPicPr>
          <p:cNvPr id="14" name="Picture 13">
            <a:extLst>
              <a:ext uri="{FF2B5EF4-FFF2-40B4-BE49-F238E27FC236}">
                <a16:creationId xmlns:a16="http://schemas.microsoft.com/office/drawing/2014/main" id="{49102F8E-1CD9-A74E-BF20-75BD99591185}"/>
              </a:ext>
            </a:extLst>
          </p:cNvPr>
          <p:cNvPicPr>
            <a:picLocks noChangeAspect="1"/>
          </p:cNvPicPr>
          <p:nvPr userDrawn="1"/>
        </p:nvPicPr>
        <p:blipFill>
          <a:blip r:embed="rId5"/>
          <a:stretch>
            <a:fillRect/>
          </a:stretch>
        </p:blipFill>
        <p:spPr>
          <a:xfrm>
            <a:off x="7724201" y="1297901"/>
            <a:ext cx="857053" cy="687526"/>
          </a:xfrm>
          <a:prstGeom prst="rect">
            <a:avLst/>
          </a:prstGeom>
        </p:spPr>
      </p:pic>
      <p:sp>
        <p:nvSpPr>
          <p:cNvPr id="15" name="Slide Number Placeholder 5">
            <a:extLst>
              <a:ext uri="{FF2B5EF4-FFF2-40B4-BE49-F238E27FC236}">
                <a16:creationId xmlns:a16="http://schemas.microsoft.com/office/drawing/2014/main" id="{F49EADBA-939F-154D-8FC0-95417D739CEF}"/>
              </a:ext>
            </a:extLst>
          </p:cNvPr>
          <p:cNvSpPr>
            <a:spLocks noGrp="1"/>
          </p:cNvSpPr>
          <p:nvPr>
            <p:ph type="sldNum" sz="quarter" idx="12"/>
          </p:nvPr>
        </p:nvSpPr>
        <p:spPr>
          <a:xfrm>
            <a:off x="6457950" y="6356351"/>
            <a:ext cx="2057400" cy="365125"/>
          </a:xfrm>
        </p:spPr>
        <p:txBody>
          <a:bodyPr/>
          <a:lstStyle>
            <a:lvl1pPr>
              <a:defRPr>
                <a:solidFill>
                  <a:srgbClr val="193E72"/>
                </a:solidFill>
              </a:defRPr>
            </a:lvl1pPr>
          </a:lstStyle>
          <a:p>
            <a:fld id="{7CFB3D76-E95C-734A-BDD4-10A5E36E6C85}" type="slidenum">
              <a:rPr lang="en-US" smtClean="0"/>
              <a:pPr/>
              <a:t>‹#›</a:t>
            </a:fld>
            <a:endParaRPr lang="en-US" dirty="0"/>
          </a:p>
        </p:txBody>
      </p:sp>
      <p:pic>
        <p:nvPicPr>
          <p:cNvPr id="819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3065" y="127144"/>
            <a:ext cx="2371725"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584527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63BCD03-8DA9-8644-883F-FE87EF47F834}"/>
              </a:ext>
            </a:extLst>
          </p:cNvPr>
          <p:cNvPicPr>
            <a:picLocks noChangeAspect="1"/>
          </p:cNvPicPr>
          <p:nvPr userDrawn="1"/>
        </p:nvPicPr>
        <p:blipFill>
          <a:blip r:embed="rId2"/>
          <a:stretch>
            <a:fillRect/>
          </a:stretch>
        </p:blipFill>
        <p:spPr>
          <a:xfrm>
            <a:off x="0" y="0"/>
            <a:ext cx="9144000" cy="6857999"/>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rgbClr val="193E72"/>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8" name="Picture 7">
            <a:extLst>
              <a:ext uri="{FF2B5EF4-FFF2-40B4-BE49-F238E27FC236}">
                <a16:creationId xmlns:a16="http://schemas.microsoft.com/office/drawing/2014/main" id="{BEA578CD-D266-0943-AA85-1C9F036ACC27}"/>
              </a:ext>
            </a:extLst>
          </p:cNvPr>
          <p:cNvPicPr>
            <a:picLocks noChangeAspect="1"/>
          </p:cNvPicPr>
          <p:nvPr userDrawn="1"/>
        </p:nvPicPr>
        <p:blipFill rotWithShape="1">
          <a:blip r:embed="rId4"/>
          <a:srcRect l="24256" b="21461"/>
          <a:stretch/>
        </p:blipFill>
        <p:spPr>
          <a:xfrm>
            <a:off x="0" y="4697078"/>
            <a:ext cx="2113280" cy="2160921"/>
          </a:xfrm>
          <a:prstGeom prst="rect">
            <a:avLst/>
          </a:prstGeom>
        </p:spPr>
      </p:pic>
      <p:pic>
        <p:nvPicPr>
          <p:cNvPr id="12" name="Picture 11">
            <a:extLst>
              <a:ext uri="{FF2B5EF4-FFF2-40B4-BE49-F238E27FC236}">
                <a16:creationId xmlns:a16="http://schemas.microsoft.com/office/drawing/2014/main" id="{D50D9D2C-1DB4-1B49-B458-B488A8F573FC}"/>
              </a:ext>
            </a:extLst>
          </p:cNvPr>
          <p:cNvPicPr>
            <a:picLocks noChangeAspect="1"/>
          </p:cNvPicPr>
          <p:nvPr userDrawn="1"/>
        </p:nvPicPr>
        <p:blipFill>
          <a:blip r:embed="rId5"/>
          <a:stretch>
            <a:fillRect/>
          </a:stretch>
        </p:blipFill>
        <p:spPr>
          <a:xfrm rot="1782855">
            <a:off x="7583610" y="1466170"/>
            <a:ext cx="927164" cy="463582"/>
          </a:xfrm>
          <a:prstGeom prst="rect">
            <a:avLst/>
          </a:prstGeom>
        </p:spPr>
      </p:pic>
      <p:sp>
        <p:nvSpPr>
          <p:cNvPr id="16" name="Slide Number Placeholder 5">
            <a:extLst>
              <a:ext uri="{FF2B5EF4-FFF2-40B4-BE49-F238E27FC236}">
                <a16:creationId xmlns:a16="http://schemas.microsoft.com/office/drawing/2014/main" id="{33EF16F1-2F79-A445-B116-CEEA06E3BB11}"/>
              </a:ext>
            </a:extLst>
          </p:cNvPr>
          <p:cNvSpPr>
            <a:spLocks noGrp="1"/>
          </p:cNvSpPr>
          <p:nvPr>
            <p:ph type="sldNum" sz="quarter" idx="12"/>
          </p:nvPr>
        </p:nvSpPr>
        <p:spPr>
          <a:xfrm>
            <a:off x="6457950" y="6356351"/>
            <a:ext cx="2057400" cy="365125"/>
          </a:xfrm>
        </p:spPr>
        <p:txBody>
          <a:bodyPr/>
          <a:lstStyle>
            <a:lvl1pPr>
              <a:defRPr>
                <a:solidFill>
                  <a:srgbClr val="193E72"/>
                </a:solidFill>
              </a:defRPr>
            </a:lvl1pPr>
          </a:lstStyle>
          <a:p>
            <a:fld id="{7CFB3D76-E95C-734A-BDD4-10A5E36E6C85}" type="slidenum">
              <a:rPr lang="en-US" smtClean="0"/>
              <a:pPr/>
              <a:t>‹#›</a:t>
            </a:fld>
            <a:endParaRPr lang="en-US" dirty="0"/>
          </a:p>
        </p:txBody>
      </p:sp>
      <p:pic>
        <p:nvPicPr>
          <p:cNvPr id="3074"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3065" y="127144"/>
            <a:ext cx="2371725"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76903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2F651B7-605C-1947-B328-9E780F5552CA}"/>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rgbClr val="193E72"/>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13" name="Picture 12">
            <a:extLst>
              <a:ext uri="{FF2B5EF4-FFF2-40B4-BE49-F238E27FC236}">
                <a16:creationId xmlns:a16="http://schemas.microsoft.com/office/drawing/2014/main" id="{5D8FEDE6-9EC2-5049-BB67-104741B13C67}"/>
              </a:ext>
            </a:extLst>
          </p:cNvPr>
          <p:cNvPicPr>
            <a:picLocks noChangeAspect="1"/>
          </p:cNvPicPr>
          <p:nvPr userDrawn="1"/>
        </p:nvPicPr>
        <p:blipFill>
          <a:blip r:embed="rId4"/>
          <a:stretch>
            <a:fillRect/>
          </a:stretch>
        </p:blipFill>
        <p:spPr>
          <a:xfrm>
            <a:off x="0" y="5578154"/>
            <a:ext cx="1925862" cy="1279845"/>
          </a:xfrm>
          <a:prstGeom prst="rect">
            <a:avLst/>
          </a:prstGeom>
        </p:spPr>
      </p:pic>
      <p:pic>
        <p:nvPicPr>
          <p:cNvPr id="15" name="Picture 14">
            <a:extLst>
              <a:ext uri="{FF2B5EF4-FFF2-40B4-BE49-F238E27FC236}">
                <a16:creationId xmlns:a16="http://schemas.microsoft.com/office/drawing/2014/main" id="{FF6DF7A4-087A-5A40-9577-ED62C6E9DEE3}"/>
              </a:ext>
            </a:extLst>
          </p:cNvPr>
          <p:cNvPicPr>
            <a:picLocks noChangeAspect="1"/>
          </p:cNvPicPr>
          <p:nvPr userDrawn="1"/>
        </p:nvPicPr>
        <p:blipFill>
          <a:blip r:embed="rId5"/>
          <a:stretch>
            <a:fillRect/>
          </a:stretch>
        </p:blipFill>
        <p:spPr>
          <a:xfrm rot="1927307">
            <a:off x="7740197" y="1339309"/>
            <a:ext cx="915791" cy="457896"/>
          </a:xfrm>
          <a:prstGeom prst="rect">
            <a:avLst/>
          </a:prstGeom>
        </p:spPr>
      </p:pic>
      <p:sp>
        <p:nvSpPr>
          <p:cNvPr id="16" name="Slide Number Placeholder 5">
            <a:extLst>
              <a:ext uri="{FF2B5EF4-FFF2-40B4-BE49-F238E27FC236}">
                <a16:creationId xmlns:a16="http://schemas.microsoft.com/office/drawing/2014/main" id="{C4715231-043B-1F4C-9C13-60B5947739AA}"/>
              </a:ext>
            </a:extLst>
          </p:cNvPr>
          <p:cNvSpPr>
            <a:spLocks noGrp="1"/>
          </p:cNvSpPr>
          <p:nvPr>
            <p:ph type="sldNum" sz="quarter" idx="12"/>
          </p:nvPr>
        </p:nvSpPr>
        <p:spPr>
          <a:xfrm>
            <a:off x="6457950" y="6356351"/>
            <a:ext cx="2057400" cy="365125"/>
          </a:xfrm>
        </p:spPr>
        <p:txBody>
          <a:bodyPr/>
          <a:lstStyle>
            <a:lvl1pPr>
              <a:defRPr>
                <a:solidFill>
                  <a:srgbClr val="193E72"/>
                </a:solidFill>
              </a:defRPr>
            </a:lvl1pPr>
          </a:lstStyle>
          <a:p>
            <a:fld id="{7CFB3D76-E95C-734A-BDD4-10A5E36E6C85}" type="slidenum">
              <a:rPr lang="en-US" smtClean="0"/>
              <a:pPr/>
              <a:t>‹#›</a:t>
            </a:fld>
            <a:endParaRPr lang="en-US" dirty="0"/>
          </a:p>
        </p:txBody>
      </p:sp>
      <p:pic>
        <p:nvPicPr>
          <p:cNvPr id="7170"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3065" y="127144"/>
            <a:ext cx="2371725"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039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BFC803-89F9-C241-9F76-01B078465A1B}"/>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rgbClr val="193E72"/>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14" name="Picture 13">
            <a:extLst>
              <a:ext uri="{FF2B5EF4-FFF2-40B4-BE49-F238E27FC236}">
                <a16:creationId xmlns:a16="http://schemas.microsoft.com/office/drawing/2014/main" id="{B2ED0738-233B-E345-95E8-0F2823D2AF1D}"/>
              </a:ext>
            </a:extLst>
          </p:cNvPr>
          <p:cNvPicPr>
            <a:picLocks noChangeAspect="1"/>
          </p:cNvPicPr>
          <p:nvPr userDrawn="1"/>
        </p:nvPicPr>
        <p:blipFill rotWithShape="1">
          <a:blip r:embed="rId4"/>
          <a:srcRect l="34054" b="22345"/>
          <a:stretch/>
        </p:blipFill>
        <p:spPr>
          <a:xfrm>
            <a:off x="0" y="5147132"/>
            <a:ext cx="1452880" cy="1710867"/>
          </a:xfrm>
          <a:prstGeom prst="rect">
            <a:avLst/>
          </a:prstGeom>
        </p:spPr>
      </p:pic>
      <p:pic>
        <p:nvPicPr>
          <p:cNvPr id="16" name="Picture 15">
            <a:extLst>
              <a:ext uri="{FF2B5EF4-FFF2-40B4-BE49-F238E27FC236}">
                <a16:creationId xmlns:a16="http://schemas.microsoft.com/office/drawing/2014/main" id="{40D17B21-854B-5C46-BF28-1455E3C2D50C}"/>
              </a:ext>
            </a:extLst>
          </p:cNvPr>
          <p:cNvPicPr>
            <a:picLocks noChangeAspect="1"/>
          </p:cNvPicPr>
          <p:nvPr userDrawn="1"/>
        </p:nvPicPr>
        <p:blipFill>
          <a:blip r:embed="rId5"/>
          <a:stretch>
            <a:fillRect/>
          </a:stretch>
        </p:blipFill>
        <p:spPr>
          <a:xfrm rot="16200000">
            <a:off x="7703184" y="1455660"/>
            <a:ext cx="1198273" cy="898705"/>
          </a:xfrm>
          <a:prstGeom prst="rect">
            <a:avLst/>
          </a:prstGeom>
        </p:spPr>
      </p:pic>
      <p:sp>
        <p:nvSpPr>
          <p:cNvPr id="17" name="Slide Number Placeholder 5">
            <a:extLst>
              <a:ext uri="{FF2B5EF4-FFF2-40B4-BE49-F238E27FC236}">
                <a16:creationId xmlns:a16="http://schemas.microsoft.com/office/drawing/2014/main" id="{9940E47F-87B7-F64A-9F98-EDE359078ADC}"/>
              </a:ext>
            </a:extLst>
          </p:cNvPr>
          <p:cNvSpPr>
            <a:spLocks noGrp="1"/>
          </p:cNvSpPr>
          <p:nvPr>
            <p:ph type="sldNum" sz="quarter" idx="12"/>
          </p:nvPr>
        </p:nvSpPr>
        <p:spPr>
          <a:xfrm>
            <a:off x="6457950" y="6356351"/>
            <a:ext cx="2057400" cy="365125"/>
          </a:xfrm>
        </p:spPr>
        <p:txBody>
          <a:bodyPr/>
          <a:lstStyle>
            <a:lvl1pPr>
              <a:defRPr>
                <a:solidFill>
                  <a:schemeClr val="bg1"/>
                </a:solidFill>
              </a:defRPr>
            </a:lvl1pPr>
          </a:lstStyle>
          <a:p>
            <a:fld id="{7CFB3D76-E95C-734A-BDD4-10A5E36E6C85}" type="slidenum">
              <a:rPr lang="en-US" smtClean="0"/>
              <a:pPr/>
              <a:t>‹#›</a:t>
            </a:fld>
            <a:endParaRPr lang="en-US" dirty="0"/>
          </a:p>
        </p:txBody>
      </p:sp>
      <p:pic>
        <p:nvPicPr>
          <p:cNvPr id="6146"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3065" y="127144"/>
            <a:ext cx="2371725"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46707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DFB0E6-6ED0-6642-90DE-FFD040016FD5}"/>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rgbClr val="193E72"/>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15" name="Picture 14">
            <a:extLst>
              <a:ext uri="{FF2B5EF4-FFF2-40B4-BE49-F238E27FC236}">
                <a16:creationId xmlns:a16="http://schemas.microsoft.com/office/drawing/2014/main" id="{69E606FF-3D08-3149-923C-CD98F1CDE1F3}"/>
              </a:ext>
            </a:extLst>
          </p:cNvPr>
          <p:cNvPicPr>
            <a:picLocks noChangeAspect="1"/>
          </p:cNvPicPr>
          <p:nvPr userDrawn="1"/>
        </p:nvPicPr>
        <p:blipFill rotWithShape="1">
          <a:blip r:embed="rId4"/>
          <a:srcRect l="8151" b="33145"/>
          <a:stretch/>
        </p:blipFill>
        <p:spPr>
          <a:xfrm>
            <a:off x="1" y="4855986"/>
            <a:ext cx="2603156" cy="2002015"/>
          </a:xfrm>
          <a:prstGeom prst="rect">
            <a:avLst/>
          </a:prstGeom>
        </p:spPr>
      </p:pic>
      <p:pic>
        <p:nvPicPr>
          <p:cNvPr id="16" name="Picture 15">
            <a:extLst>
              <a:ext uri="{FF2B5EF4-FFF2-40B4-BE49-F238E27FC236}">
                <a16:creationId xmlns:a16="http://schemas.microsoft.com/office/drawing/2014/main" id="{CC22809C-6E13-2C45-9C61-43C2F100DD2F}"/>
              </a:ext>
            </a:extLst>
          </p:cNvPr>
          <p:cNvPicPr>
            <a:picLocks noChangeAspect="1"/>
          </p:cNvPicPr>
          <p:nvPr userDrawn="1"/>
        </p:nvPicPr>
        <p:blipFill>
          <a:blip r:embed="rId5"/>
          <a:stretch>
            <a:fillRect/>
          </a:stretch>
        </p:blipFill>
        <p:spPr>
          <a:xfrm rot="12288281">
            <a:off x="7508298" y="999080"/>
            <a:ext cx="1076711" cy="1031308"/>
          </a:xfrm>
          <a:prstGeom prst="rect">
            <a:avLst/>
          </a:prstGeom>
        </p:spPr>
      </p:pic>
      <p:sp>
        <p:nvSpPr>
          <p:cNvPr id="17" name="Slide Number Placeholder 5">
            <a:extLst>
              <a:ext uri="{FF2B5EF4-FFF2-40B4-BE49-F238E27FC236}">
                <a16:creationId xmlns:a16="http://schemas.microsoft.com/office/drawing/2014/main" id="{37BA0D06-72D9-3940-8351-44706A6ACF8A}"/>
              </a:ext>
            </a:extLst>
          </p:cNvPr>
          <p:cNvSpPr>
            <a:spLocks noGrp="1"/>
          </p:cNvSpPr>
          <p:nvPr>
            <p:ph type="sldNum" sz="quarter" idx="12"/>
          </p:nvPr>
        </p:nvSpPr>
        <p:spPr>
          <a:xfrm>
            <a:off x="6457950" y="6356351"/>
            <a:ext cx="2057400" cy="365125"/>
          </a:xfrm>
        </p:spPr>
        <p:txBody>
          <a:bodyPr/>
          <a:lstStyle>
            <a:lvl1pPr>
              <a:defRPr>
                <a:solidFill>
                  <a:srgbClr val="193E72"/>
                </a:solidFill>
              </a:defRPr>
            </a:lvl1pPr>
          </a:lstStyle>
          <a:p>
            <a:fld id="{7CFB3D76-E95C-734A-BDD4-10A5E36E6C85}" type="slidenum">
              <a:rPr lang="en-US" smtClean="0"/>
              <a:pPr/>
              <a:t>‹#›</a:t>
            </a:fld>
            <a:endParaRPr lang="en-US" dirty="0"/>
          </a:p>
        </p:txBody>
      </p:sp>
      <p:pic>
        <p:nvPicPr>
          <p:cNvPr id="512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1432" y="127144"/>
            <a:ext cx="2371725"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513140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9738AD-58FB-FB4D-BD57-E4FF24FA4510}"/>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604019" y="2766218"/>
            <a:ext cx="7886700" cy="1325563"/>
          </a:xfrm>
        </p:spPr>
        <p:txBody>
          <a:bodyPr>
            <a:noAutofit/>
          </a:bodyPr>
          <a:lstStyle>
            <a:lvl1pPr>
              <a:defRPr sz="48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10" name="Picture 9">
            <a:extLst>
              <a:ext uri="{FF2B5EF4-FFF2-40B4-BE49-F238E27FC236}">
                <a16:creationId xmlns:a16="http://schemas.microsoft.com/office/drawing/2014/main" id="{95F520C6-1504-6744-862F-E3F3FF9A34EE}"/>
              </a:ext>
            </a:extLst>
          </p:cNvPr>
          <p:cNvPicPr>
            <a:picLocks noChangeAspect="1"/>
          </p:cNvPicPr>
          <p:nvPr userDrawn="1"/>
        </p:nvPicPr>
        <p:blipFill rotWithShape="1">
          <a:blip r:embed="rId3"/>
          <a:srcRect t="5" r="8043" b="-142998"/>
          <a:stretch/>
        </p:blipFill>
        <p:spPr>
          <a:xfrm>
            <a:off x="343065" y="700232"/>
            <a:ext cx="8408608" cy="45719"/>
          </a:xfrm>
          <a:prstGeom prst="rect">
            <a:avLst/>
          </a:prstGeom>
        </p:spPr>
      </p:pic>
      <p:pic>
        <p:nvPicPr>
          <p:cNvPr id="9" name="Picture 8">
            <a:extLst>
              <a:ext uri="{FF2B5EF4-FFF2-40B4-BE49-F238E27FC236}">
                <a16:creationId xmlns:a16="http://schemas.microsoft.com/office/drawing/2014/main" id="{13CC41D4-427C-694C-B906-FE0AAA68D8EF}"/>
              </a:ext>
            </a:extLst>
          </p:cNvPr>
          <p:cNvPicPr>
            <a:picLocks noChangeAspect="1"/>
          </p:cNvPicPr>
          <p:nvPr userDrawn="1"/>
        </p:nvPicPr>
        <p:blipFill rotWithShape="1">
          <a:blip r:embed="rId4"/>
          <a:srcRect l="35446" b="23513"/>
          <a:stretch/>
        </p:blipFill>
        <p:spPr>
          <a:xfrm>
            <a:off x="0" y="5139116"/>
            <a:ext cx="1450731" cy="1718884"/>
          </a:xfrm>
          <a:prstGeom prst="rect">
            <a:avLst/>
          </a:prstGeom>
        </p:spPr>
      </p:pic>
      <p:pic>
        <p:nvPicPr>
          <p:cNvPr id="11" name="Picture 10">
            <a:extLst>
              <a:ext uri="{FF2B5EF4-FFF2-40B4-BE49-F238E27FC236}">
                <a16:creationId xmlns:a16="http://schemas.microsoft.com/office/drawing/2014/main" id="{F7516860-5BE9-4B44-97DF-DD31EDA96A98}"/>
              </a:ext>
            </a:extLst>
          </p:cNvPr>
          <p:cNvPicPr>
            <a:picLocks noChangeAspect="1"/>
          </p:cNvPicPr>
          <p:nvPr userDrawn="1"/>
        </p:nvPicPr>
        <p:blipFill>
          <a:blip r:embed="rId5"/>
          <a:stretch>
            <a:fillRect/>
          </a:stretch>
        </p:blipFill>
        <p:spPr>
          <a:xfrm rot="16200000">
            <a:off x="7618363" y="1245088"/>
            <a:ext cx="1351700" cy="1013775"/>
          </a:xfrm>
          <a:prstGeom prst="rect">
            <a:avLst/>
          </a:prstGeom>
        </p:spPr>
      </p:pic>
      <p:sp>
        <p:nvSpPr>
          <p:cNvPr id="15" name="Slide Number Placeholder 5">
            <a:extLst>
              <a:ext uri="{FF2B5EF4-FFF2-40B4-BE49-F238E27FC236}">
                <a16:creationId xmlns:a16="http://schemas.microsoft.com/office/drawing/2014/main" id="{54C900CD-7895-2849-A5E9-F07AEB488BA3}"/>
              </a:ext>
            </a:extLst>
          </p:cNvPr>
          <p:cNvSpPr>
            <a:spLocks noGrp="1"/>
          </p:cNvSpPr>
          <p:nvPr>
            <p:ph type="sldNum" sz="quarter" idx="12"/>
          </p:nvPr>
        </p:nvSpPr>
        <p:spPr>
          <a:xfrm>
            <a:off x="6457950" y="6356351"/>
            <a:ext cx="2057400" cy="365125"/>
          </a:xfrm>
        </p:spPr>
        <p:txBody>
          <a:bodyPr/>
          <a:lstStyle>
            <a:lvl1pPr>
              <a:defRPr>
                <a:solidFill>
                  <a:schemeClr val="bg1"/>
                </a:solidFill>
              </a:defRPr>
            </a:lvl1pPr>
          </a:lstStyle>
          <a:p>
            <a:fld id="{7CFB3D76-E95C-734A-BDD4-10A5E36E6C85}" type="slidenum">
              <a:rPr lang="en-US" smtClean="0"/>
              <a:pPr/>
              <a:t>‹#›</a:t>
            </a:fld>
            <a:endParaRPr lang="en-US" dirty="0"/>
          </a:p>
        </p:txBody>
      </p:sp>
      <p:pic>
        <p:nvPicPr>
          <p:cNvPr id="409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3066" y="-3917"/>
            <a:ext cx="3091898" cy="74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70386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4EF918-F381-2446-98DA-52C67BADBA02}" type="datetimeFigureOut">
              <a:rPr lang="en-US" smtClean="0"/>
              <a:t>5/13/2020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FB3D76-E95C-734A-BDD4-10A5E36E6C85}" type="slidenum">
              <a:rPr lang="en-US" smtClean="0"/>
              <a:t>‹#›</a:t>
            </a:fld>
            <a:endParaRPr lang="en-US"/>
          </a:p>
        </p:txBody>
      </p:sp>
    </p:spTree>
    <p:extLst>
      <p:ext uri="{BB962C8B-B14F-4D97-AF65-F5344CB8AC3E}">
        <p14:creationId xmlns:p14="http://schemas.microsoft.com/office/powerpoint/2010/main" val="1328319592"/>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6" r:id="rId3"/>
    <p:sldLayoutId id="2147483664" r:id="rId4"/>
    <p:sldLayoutId id="2147483669" r:id="rId5"/>
    <p:sldLayoutId id="2147483667" r:id="rId6"/>
    <p:sldLayoutId id="2147483668" r:id="rId7"/>
    <p:sldLayoutId id="2147483670" r:id="rId8"/>
    <p:sldLayoutId id="2147483671" r:id="rId9"/>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5.JPG"/><Relationship Id="rId4" Type="http://schemas.openxmlformats.org/officeDocument/2006/relationships/image" Target="../media/image34.JPG"/></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www.flaticon.com/authors/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a:xfrm>
            <a:off x="2035277" y="5050465"/>
            <a:ext cx="5965722" cy="1230406"/>
          </a:xfrm>
        </p:spPr>
        <p:txBody>
          <a:bodyPr>
            <a:normAutofit/>
          </a:bodyPr>
          <a:lstStyle/>
          <a:p>
            <a:pPr algn="l"/>
            <a:r>
              <a:rPr lang="en-GB" dirty="0" smtClean="0"/>
              <a:t>Ciarán McInerney, PhD.</a:t>
            </a:r>
          </a:p>
          <a:p>
            <a:pPr algn="l"/>
            <a:r>
              <a:rPr lang="en-GB" dirty="0" smtClean="0"/>
              <a:t>@</a:t>
            </a:r>
            <a:r>
              <a:rPr lang="en-GB" dirty="0" err="1"/>
              <a:t>CMc_PhD</a:t>
            </a:r>
            <a:endParaRPr lang="en-GB" dirty="0"/>
          </a:p>
          <a:p>
            <a:endParaRPr lang="en-GB" dirty="0"/>
          </a:p>
        </p:txBody>
      </p:sp>
      <p:sp>
        <p:nvSpPr>
          <p:cNvPr id="8" name="Title 7"/>
          <p:cNvSpPr>
            <a:spLocks noGrp="1"/>
          </p:cNvSpPr>
          <p:nvPr>
            <p:ph type="ctrTitle"/>
          </p:nvPr>
        </p:nvSpPr>
        <p:spPr>
          <a:xfrm>
            <a:off x="685800" y="1882461"/>
            <a:ext cx="7772400" cy="1795008"/>
          </a:xfrm>
        </p:spPr>
        <p:txBody>
          <a:bodyPr>
            <a:normAutofit fontScale="90000"/>
          </a:bodyPr>
          <a:lstStyle/>
          <a:p>
            <a:pPr algn="l"/>
            <a:r>
              <a:rPr lang="en-GB" dirty="0"/>
              <a:t>Patient-safety challenges posed by new and emerging health information technologies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1871" y="4143383"/>
            <a:ext cx="2137487" cy="2137487"/>
          </a:xfrm>
          <a:prstGeom prst="rect">
            <a:avLst/>
          </a:prstGeom>
        </p:spPr>
      </p:pic>
    </p:spTree>
    <p:extLst>
      <p:ext uri="{BB962C8B-B14F-4D97-AF65-F5344CB8AC3E}">
        <p14:creationId xmlns:p14="http://schemas.microsoft.com/office/powerpoint/2010/main" val="4281244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are the (novel) challenges?</a:t>
            </a:r>
            <a:endParaRPr lang="en-GB" dirty="0"/>
          </a:p>
        </p:txBody>
      </p:sp>
      <p:cxnSp>
        <p:nvCxnSpPr>
          <p:cNvPr id="4" name="Straight Connector 3"/>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873456" y="2149521"/>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No testing before implementation</a:t>
            </a:r>
            <a:endParaRPr lang="en-GB" sz="2400" dirty="0"/>
          </a:p>
        </p:txBody>
      </p:sp>
      <p:sp>
        <p:nvSpPr>
          <p:cNvPr id="6" name="Rounded Rectangle 5"/>
          <p:cNvSpPr/>
          <p:nvPr/>
        </p:nvSpPr>
        <p:spPr>
          <a:xfrm>
            <a:off x="4628865" y="2149520"/>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Digital inequality</a:t>
            </a:r>
            <a:endParaRPr lang="en-GB" sz="2400" dirty="0"/>
          </a:p>
        </p:txBody>
      </p:sp>
      <p:sp>
        <p:nvSpPr>
          <p:cNvPr id="7" name="Rounded Rectangle 6"/>
          <p:cNvSpPr/>
          <p:nvPr/>
        </p:nvSpPr>
        <p:spPr>
          <a:xfrm>
            <a:off x="873456" y="3960124"/>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Transient relevance of models</a:t>
            </a:r>
            <a:endParaRPr lang="en-GB" sz="2400" dirty="0"/>
          </a:p>
        </p:txBody>
      </p:sp>
      <p:sp>
        <p:nvSpPr>
          <p:cNvPr id="8" name="Rounded Rectangle 7"/>
          <p:cNvSpPr/>
          <p:nvPr/>
        </p:nvSpPr>
        <p:spPr>
          <a:xfrm>
            <a:off x="4628865" y="3960123"/>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Aging population</a:t>
            </a:r>
            <a:endParaRPr lang="en-GB"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865" y="2525071"/>
            <a:ext cx="4133523" cy="2870105"/>
          </a:xfrm>
          <a:prstGeom prst="rect">
            <a:avLst/>
          </a:prstGeom>
        </p:spPr>
      </p:pic>
      <p:sp>
        <p:nvSpPr>
          <p:cNvPr id="9" name="TextBox 8"/>
          <p:cNvSpPr txBox="1"/>
          <p:nvPr/>
        </p:nvSpPr>
        <p:spPr>
          <a:xfrm>
            <a:off x="5364727" y="5433660"/>
            <a:ext cx="3538726" cy="369332"/>
          </a:xfrm>
          <a:prstGeom prst="rect">
            <a:avLst/>
          </a:prstGeom>
          <a:noFill/>
        </p:spPr>
        <p:txBody>
          <a:bodyPr wrap="none" rtlCol="0">
            <a:spAutoFit/>
          </a:bodyPr>
          <a:lstStyle/>
          <a:p>
            <a:r>
              <a:rPr lang="en-GB" dirty="0" smtClean="0">
                <a:solidFill>
                  <a:schemeClr val="bg1"/>
                </a:solidFill>
              </a:rPr>
              <a:t>(King’s Improvement Science, 2018)</a:t>
            </a:r>
            <a:endParaRPr lang="en-GB" dirty="0">
              <a:solidFill>
                <a:schemeClr val="bg1"/>
              </a:solidFill>
            </a:endParaRPr>
          </a:p>
        </p:txBody>
      </p:sp>
      <p:sp>
        <p:nvSpPr>
          <p:cNvPr id="10" name="Rectangle 9"/>
          <p:cNvSpPr/>
          <p:nvPr/>
        </p:nvSpPr>
        <p:spPr>
          <a:xfrm>
            <a:off x="1425290" y="3777309"/>
            <a:ext cx="2614755" cy="646331"/>
          </a:xfrm>
          <a:prstGeom prst="rect">
            <a:avLst/>
          </a:prstGeom>
        </p:spPr>
        <p:txBody>
          <a:bodyPr wrap="none">
            <a:spAutoFit/>
          </a:bodyPr>
          <a:lstStyle/>
          <a:p>
            <a:r>
              <a:rPr lang="en-GB" dirty="0" smtClean="0">
                <a:solidFill>
                  <a:schemeClr val="bg1"/>
                </a:solidFill>
              </a:rPr>
              <a:t>(</a:t>
            </a:r>
            <a:r>
              <a:rPr lang="en-GB" dirty="0" err="1" smtClean="0">
                <a:solidFill>
                  <a:schemeClr val="bg1"/>
                </a:solidFill>
              </a:rPr>
              <a:t>Roshanov</a:t>
            </a:r>
            <a:r>
              <a:rPr lang="en-GB" dirty="0" smtClean="0">
                <a:solidFill>
                  <a:schemeClr val="bg1"/>
                </a:solidFill>
              </a:rPr>
              <a:t>, </a:t>
            </a:r>
            <a:r>
              <a:rPr lang="en-GB" i="1" dirty="0" smtClean="0">
                <a:solidFill>
                  <a:schemeClr val="bg1"/>
                </a:solidFill>
              </a:rPr>
              <a:t>et al.</a:t>
            </a:r>
            <a:r>
              <a:rPr lang="en-GB" dirty="0" smtClean="0">
                <a:solidFill>
                  <a:schemeClr val="bg1"/>
                </a:solidFill>
              </a:rPr>
              <a:t>, 2011;</a:t>
            </a:r>
          </a:p>
          <a:p>
            <a:r>
              <a:rPr lang="en-GB" dirty="0" smtClean="0">
                <a:solidFill>
                  <a:schemeClr val="bg1"/>
                </a:solidFill>
              </a:rPr>
              <a:t>van de </a:t>
            </a:r>
            <a:r>
              <a:rPr lang="en-GB" dirty="0" err="1" smtClean="0">
                <a:solidFill>
                  <a:schemeClr val="bg1"/>
                </a:solidFill>
              </a:rPr>
              <a:t>Velde</a:t>
            </a:r>
            <a:r>
              <a:rPr lang="en-GB" dirty="0" smtClean="0">
                <a:solidFill>
                  <a:schemeClr val="bg1"/>
                </a:solidFill>
              </a:rPr>
              <a:t>, </a:t>
            </a:r>
            <a:r>
              <a:rPr lang="en-GB" i="1" dirty="0" smtClean="0">
                <a:solidFill>
                  <a:schemeClr val="bg1"/>
                </a:solidFill>
              </a:rPr>
              <a:t>et al.</a:t>
            </a:r>
            <a:r>
              <a:rPr lang="en-GB" dirty="0" smtClean="0">
                <a:solidFill>
                  <a:schemeClr val="bg1"/>
                </a:solidFill>
              </a:rPr>
              <a:t>, 2018)</a:t>
            </a:r>
            <a:endParaRPr lang="en-GB" dirty="0">
              <a:solidFill>
                <a:schemeClr val="bg1"/>
              </a:solidFill>
            </a:endParaRPr>
          </a:p>
        </p:txBody>
      </p:sp>
      <p:sp>
        <p:nvSpPr>
          <p:cNvPr id="11" name="Rectangle 10"/>
          <p:cNvSpPr/>
          <p:nvPr/>
        </p:nvSpPr>
        <p:spPr>
          <a:xfrm>
            <a:off x="4436208" y="6300336"/>
            <a:ext cx="4403578" cy="523220"/>
          </a:xfrm>
          <a:prstGeom prst="rect">
            <a:avLst/>
          </a:prstGeom>
        </p:spPr>
        <p:txBody>
          <a:bodyPr wrap="none">
            <a:spAutoFit/>
          </a:bodyPr>
          <a:lstStyle/>
          <a:p>
            <a:pPr algn="r"/>
            <a:r>
              <a:rPr lang="en-GB" sz="1400" dirty="0" err="1" smtClean="0">
                <a:solidFill>
                  <a:schemeClr val="bg1"/>
                </a:solidFill>
              </a:rPr>
              <a:t>Roshanov</a:t>
            </a:r>
            <a:r>
              <a:rPr lang="en-GB" sz="1400" dirty="0" smtClean="0">
                <a:solidFill>
                  <a:schemeClr val="bg1"/>
                </a:solidFill>
              </a:rPr>
              <a:t>, </a:t>
            </a:r>
            <a:r>
              <a:rPr lang="en-GB" sz="1400" i="1" dirty="0" smtClean="0">
                <a:solidFill>
                  <a:schemeClr val="bg1"/>
                </a:solidFill>
              </a:rPr>
              <a:t>et al.</a:t>
            </a:r>
            <a:r>
              <a:rPr lang="en-GB" sz="1400" dirty="0" smtClean="0">
                <a:solidFill>
                  <a:schemeClr val="bg1"/>
                </a:solidFill>
              </a:rPr>
              <a:t>, 2011. </a:t>
            </a:r>
            <a:r>
              <a:rPr lang="en-GB" sz="1400" i="1" dirty="0" smtClean="0">
                <a:solidFill>
                  <a:schemeClr val="bg1"/>
                </a:solidFill>
              </a:rPr>
              <a:t>Implementation Science</a:t>
            </a:r>
            <a:r>
              <a:rPr lang="en-GB" sz="1400" dirty="0" smtClean="0">
                <a:solidFill>
                  <a:schemeClr val="bg1"/>
                </a:solidFill>
              </a:rPr>
              <a:t>. 6(88)</a:t>
            </a:r>
          </a:p>
          <a:p>
            <a:pPr algn="r"/>
            <a:r>
              <a:rPr lang="en-GB" sz="1400" dirty="0" smtClean="0">
                <a:solidFill>
                  <a:schemeClr val="bg1"/>
                </a:solidFill>
              </a:rPr>
              <a:t>van de </a:t>
            </a:r>
            <a:r>
              <a:rPr lang="en-GB" sz="1400" dirty="0" err="1" smtClean="0">
                <a:solidFill>
                  <a:schemeClr val="bg1"/>
                </a:solidFill>
              </a:rPr>
              <a:t>Velde</a:t>
            </a:r>
            <a:r>
              <a:rPr lang="en-GB" sz="1400" dirty="0" smtClean="0">
                <a:solidFill>
                  <a:schemeClr val="bg1"/>
                </a:solidFill>
              </a:rPr>
              <a:t>, </a:t>
            </a:r>
            <a:r>
              <a:rPr lang="en-GB" sz="1400" i="1" dirty="0" smtClean="0">
                <a:solidFill>
                  <a:schemeClr val="bg1"/>
                </a:solidFill>
              </a:rPr>
              <a:t>et al.</a:t>
            </a:r>
            <a:r>
              <a:rPr lang="en-GB" sz="1400" dirty="0" smtClean="0">
                <a:solidFill>
                  <a:schemeClr val="bg1"/>
                </a:solidFill>
              </a:rPr>
              <a:t>, 2018. </a:t>
            </a:r>
            <a:r>
              <a:rPr lang="en-GB" sz="1400" i="1" dirty="0" smtClean="0">
                <a:solidFill>
                  <a:schemeClr val="bg1"/>
                </a:solidFill>
              </a:rPr>
              <a:t>Implementation Science</a:t>
            </a:r>
            <a:r>
              <a:rPr lang="en-GB" sz="1400" dirty="0" smtClean="0">
                <a:solidFill>
                  <a:schemeClr val="bg1"/>
                </a:solidFill>
              </a:rPr>
              <a:t>. 13(86)</a:t>
            </a:r>
            <a:endParaRPr lang="en-GB" sz="1400" i="1" dirty="0">
              <a:solidFill>
                <a:schemeClr val="bg1"/>
              </a:solidFill>
            </a:endParaRPr>
          </a:p>
        </p:txBody>
      </p:sp>
    </p:spTree>
    <p:extLst>
      <p:ext uri="{BB962C8B-B14F-4D97-AF65-F5344CB8AC3E}">
        <p14:creationId xmlns:p14="http://schemas.microsoft.com/office/powerpoint/2010/main" val="476889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7"/>
                                        </p:tgtEl>
                                      </p:cBhvr>
                                    </p:animEffect>
                                    <p:set>
                                      <p:cBhvr>
                                        <p:cTn id="7" dur="1" fill="hold">
                                          <p:stCondLst>
                                            <p:cond delay="24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50"/>
                                        <p:tgtEl>
                                          <p:spTgt spid="8"/>
                                        </p:tgtEl>
                                      </p:cBhvr>
                                    </p:animEffect>
                                    <p:set>
                                      <p:cBhvr>
                                        <p:cTn id="10" dur="1" fill="hold">
                                          <p:stCondLst>
                                            <p:cond delay="249"/>
                                          </p:stCondLst>
                                        </p:cTn>
                                        <p:tgtEl>
                                          <p:spTgt spid="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50"/>
                                        <p:tgtEl>
                                          <p:spTgt spid="6"/>
                                        </p:tgtEl>
                                      </p:cBhvr>
                                    </p:animEffect>
                                    <p:set>
                                      <p:cBhvr>
                                        <p:cTn id="13" dur="1" fill="hold">
                                          <p:stCondLst>
                                            <p:cond delay="249"/>
                                          </p:stCondLst>
                                        </p:cTn>
                                        <p:tgtEl>
                                          <p:spTgt spid="6"/>
                                        </p:tgtEl>
                                        <p:attrNameLst>
                                          <p:attrName>style.visibility</p:attrName>
                                        </p:attrNameLst>
                                      </p:cBhvr>
                                      <p:to>
                                        <p:strVal val="hidden"/>
                                      </p:to>
                                    </p:set>
                                  </p:childTnLst>
                                </p:cTn>
                              </p:par>
                            </p:childTnLst>
                          </p:cTn>
                        </p:par>
                        <p:par>
                          <p:cTn id="14" fill="hold">
                            <p:stCondLst>
                              <p:cond delay="25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are the (novel) challenges?</a:t>
            </a:r>
            <a:endParaRPr lang="en-GB" dirty="0"/>
          </a:p>
        </p:txBody>
      </p:sp>
      <p:cxnSp>
        <p:nvCxnSpPr>
          <p:cNvPr id="4" name="Straight Connector 3"/>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873456" y="2149521"/>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No testing before implementation</a:t>
            </a:r>
            <a:endParaRPr lang="en-GB" sz="2400" dirty="0"/>
          </a:p>
        </p:txBody>
      </p:sp>
      <p:sp>
        <p:nvSpPr>
          <p:cNvPr id="6" name="Rounded Rectangle 5"/>
          <p:cNvSpPr/>
          <p:nvPr/>
        </p:nvSpPr>
        <p:spPr>
          <a:xfrm>
            <a:off x="4628865" y="2149520"/>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Digital inequality</a:t>
            </a:r>
            <a:endParaRPr lang="en-GB" sz="2400" dirty="0"/>
          </a:p>
        </p:txBody>
      </p:sp>
      <p:sp>
        <p:nvSpPr>
          <p:cNvPr id="7" name="Rounded Rectangle 6"/>
          <p:cNvSpPr/>
          <p:nvPr/>
        </p:nvSpPr>
        <p:spPr>
          <a:xfrm>
            <a:off x="873456" y="3960124"/>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Transient relevance of models</a:t>
            </a:r>
            <a:endParaRPr lang="en-GB" sz="2400" dirty="0"/>
          </a:p>
        </p:txBody>
      </p:sp>
      <p:sp>
        <p:nvSpPr>
          <p:cNvPr id="8" name="Rounded Rectangle 7"/>
          <p:cNvSpPr/>
          <p:nvPr/>
        </p:nvSpPr>
        <p:spPr>
          <a:xfrm>
            <a:off x="4628865" y="3960123"/>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Aging population</a:t>
            </a:r>
            <a:endParaRPr lang="en-GB" sz="2400" dirty="0"/>
          </a:p>
        </p:txBody>
      </p:sp>
      <p:grpSp>
        <p:nvGrpSpPr>
          <p:cNvPr id="11" name="Group 10"/>
          <p:cNvGrpSpPr/>
          <p:nvPr/>
        </p:nvGrpSpPr>
        <p:grpSpPr>
          <a:xfrm>
            <a:off x="330200" y="2722925"/>
            <a:ext cx="6140877" cy="3303077"/>
            <a:chOff x="330200" y="2968585"/>
            <a:chExt cx="6140877" cy="3303077"/>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4154"/>
            <a:stretch/>
          </p:blipFill>
          <p:spPr>
            <a:xfrm>
              <a:off x="330200" y="5349272"/>
              <a:ext cx="6140877" cy="9223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00" y="2968585"/>
              <a:ext cx="4231240" cy="102956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t="29160"/>
            <a:stretch/>
          </p:blipFill>
          <p:spPr>
            <a:xfrm>
              <a:off x="330200" y="4205784"/>
              <a:ext cx="4572047" cy="918792"/>
            </a:xfrm>
            <a:prstGeom prst="rect">
              <a:avLst/>
            </a:prstGeom>
          </p:spPr>
        </p:pic>
      </p:grpSp>
      <p:sp>
        <p:nvSpPr>
          <p:cNvPr id="12" name="Rectangle 11"/>
          <p:cNvSpPr/>
          <p:nvPr/>
        </p:nvSpPr>
        <p:spPr>
          <a:xfrm>
            <a:off x="2754209" y="6300336"/>
            <a:ext cx="6085577" cy="523220"/>
          </a:xfrm>
          <a:prstGeom prst="rect">
            <a:avLst/>
          </a:prstGeom>
        </p:spPr>
        <p:txBody>
          <a:bodyPr wrap="none">
            <a:spAutoFit/>
          </a:bodyPr>
          <a:lstStyle/>
          <a:p>
            <a:pPr algn="r"/>
            <a:r>
              <a:rPr lang="en-GB" sz="1400" dirty="0" err="1" smtClean="0">
                <a:solidFill>
                  <a:schemeClr val="bg1"/>
                </a:solidFill>
              </a:rPr>
              <a:t>McAuley</a:t>
            </a:r>
            <a:r>
              <a:rPr lang="en-GB" sz="1400" dirty="0" smtClean="0">
                <a:solidFill>
                  <a:schemeClr val="bg1"/>
                </a:solidFill>
              </a:rPr>
              <a:t>, 2014. </a:t>
            </a:r>
            <a:r>
              <a:rPr lang="en-GB" sz="1400" i="1" dirty="0" smtClean="0">
                <a:solidFill>
                  <a:schemeClr val="bg1"/>
                </a:solidFill>
              </a:rPr>
              <a:t>Public Health</a:t>
            </a:r>
            <a:r>
              <a:rPr lang="en-GB" sz="1400" dirty="0" smtClean="0">
                <a:solidFill>
                  <a:schemeClr val="bg1"/>
                </a:solidFill>
              </a:rPr>
              <a:t>. 128(12) | Rich, </a:t>
            </a:r>
            <a:r>
              <a:rPr lang="en-GB" sz="1400" i="1" dirty="0" smtClean="0">
                <a:solidFill>
                  <a:schemeClr val="bg1"/>
                </a:solidFill>
              </a:rPr>
              <a:t>et al.</a:t>
            </a:r>
            <a:r>
              <a:rPr lang="en-GB" sz="1400" dirty="0" smtClean="0">
                <a:solidFill>
                  <a:schemeClr val="bg1"/>
                </a:solidFill>
              </a:rPr>
              <a:t>, 2014. </a:t>
            </a:r>
            <a:r>
              <a:rPr lang="en-GB" sz="1400" i="1" dirty="0" smtClean="0">
                <a:solidFill>
                  <a:schemeClr val="bg1"/>
                </a:solidFill>
              </a:rPr>
              <a:t>Public Health</a:t>
            </a:r>
            <a:r>
              <a:rPr lang="en-GB" sz="1400" dirty="0" smtClean="0">
                <a:solidFill>
                  <a:schemeClr val="bg1"/>
                </a:solidFill>
              </a:rPr>
              <a:t>. 123(12)</a:t>
            </a:r>
          </a:p>
          <a:p>
            <a:pPr algn="r"/>
            <a:r>
              <a:rPr lang="en-GB" sz="1400" dirty="0" smtClean="0">
                <a:solidFill>
                  <a:schemeClr val="bg1"/>
                </a:solidFill>
              </a:rPr>
              <a:t>Robinson, </a:t>
            </a:r>
            <a:r>
              <a:rPr lang="en-GB" sz="1400" i="1" dirty="0" smtClean="0">
                <a:solidFill>
                  <a:schemeClr val="bg1"/>
                </a:solidFill>
              </a:rPr>
              <a:t>et al</a:t>
            </a:r>
            <a:r>
              <a:rPr lang="en-GB" sz="1400" dirty="0" smtClean="0">
                <a:solidFill>
                  <a:schemeClr val="bg1"/>
                </a:solidFill>
              </a:rPr>
              <a:t>., 2015. </a:t>
            </a:r>
            <a:r>
              <a:rPr lang="en-GB" sz="1400" i="1" dirty="0" smtClean="0">
                <a:solidFill>
                  <a:schemeClr val="bg1"/>
                </a:solidFill>
              </a:rPr>
              <a:t>Information Communication and Society</a:t>
            </a:r>
            <a:r>
              <a:rPr lang="en-GB" sz="1400" dirty="0" smtClean="0">
                <a:solidFill>
                  <a:schemeClr val="bg1"/>
                </a:solidFill>
              </a:rPr>
              <a:t>. 18(5)</a:t>
            </a:r>
            <a:endParaRPr lang="en-GB" sz="1400" i="1" dirty="0">
              <a:solidFill>
                <a:schemeClr val="bg1"/>
              </a:solidFill>
            </a:endParaRPr>
          </a:p>
        </p:txBody>
      </p:sp>
    </p:spTree>
    <p:extLst>
      <p:ext uri="{BB962C8B-B14F-4D97-AF65-F5344CB8AC3E}">
        <p14:creationId xmlns:p14="http://schemas.microsoft.com/office/powerpoint/2010/main" val="60833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are the (novel) challenges?</a:t>
            </a:r>
            <a:endParaRPr lang="en-GB" dirty="0"/>
          </a:p>
        </p:txBody>
      </p:sp>
      <p:cxnSp>
        <p:nvCxnSpPr>
          <p:cNvPr id="4" name="Straight Connector 3"/>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873456" y="2149521"/>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No testing before implementation</a:t>
            </a:r>
            <a:endParaRPr lang="en-GB" sz="2400" dirty="0"/>
          </a:p>
        </p:txBody>
      </p:sp>
      <p:sp>
        <p:nvSpPr>
          <p:cNvPr id="6" name="Rounded Rectangle 5"/>
          <p:cNvSpPr/>
          <p:nvPr/>
        </p:nvSpPr>
        <p:spPr>
          <a:xfrm>
            <a:off x="4628865" y="2149520"/>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Digital inequality</a:t>
            </a:r>
            <a:endParaRPr lang="en-GB" sz="2400" dirty="0"/>
          </a:p>
        </p:txBody>
      </p:sp>
      <p:sp>
        <p:nvSpPr>
          <p:cNvPr id="7" name="Rounded Rectangle 6"/>
          <p:cNvSpPr/>
          <p:nvPr/>
        </p:nvSpPr>
        <p:spPr>
          <a:xfrm>
            <a:off x="873456" y="3960124"/>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Transient relevance of models</a:t>
            </a:r>
            <a:endParaRPr lang="en-GB" sz="2400" dirty="0"/>
          </a:p>
        </p:txBody>
      </p:sp>
      <p:sp>
        <p:nvSpPr>
          <p:cNvPr id="8" name="Rounded Rectangle 7"/>
          <p:cNvSpPr/>
          <p:nvPr/>
        </p:nvSpPr>
        <p:spPr>
          <a:xfrm>
            <a:off x="4628865" y="3960123"/>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Aging population</a:t>
            </a:r>
            <a:endParaRPr lang="en-GB"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392" y="2191936"/>
            <a:ext cx="6230958" cy="1573369"/>
          </a:xfrm>
          <a:prstGeom prst="rect">
            <a:avLst/>
          </a:prstGeom>
        </p:spPr>
      </p:pic>
    </p:spTree>
    <p:extLst>
      <p:ext uri="{BB962C8B-B14F-4D97-AF65-F5344CB8AC3E}">
        <p14:creationId xmlns:p14="http://schemas.microsoft.com/office/powerpoint/2010/main" val="294250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are the (novel) challenges?</a:t>
            </a:r>
            <a:endParaRPr lang="en-GB" dirty="0"/>
          </a:p>
        </p:txBody>
      </p:sp>
      <p:cxnSp>
        <p:nvCxnSpPr>
          <p:cNvPr id="4" name="Straight Connector 3"/>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873456" y="2149521"/>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No testing before implementation</a:t>
            </a:r>
            <a:endParaRPr lang="en-GB" sz="2400" dirty="0"/>
          </a:p>
        </p:txBody>
      </p:sp>
      <p:sp>
        <p:nvSpPr>
          <p:cNvPr id="6" name="Rounded Rectangle 5"/>
          <p:cNvSpPr/>
          <p:nvPr/>
        </p:nvSpPr>
        <p:spPr>
          <a:xfrm>
            <a:off x="4628865" y="2149520"/>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Digital inequality</a:t>
            </a:r>
            <a:endParaRPr lang="en-GB" sz="2400" dirty="0"/>
          </a:p>
        </p:txBody>
      </p:sp>
      <p:sp>
        <p:nvSpPr>
          <p:cNvPr id="7" name="Rounded Rectangle 6"/>
          <p:cNvSpPr/>
          <p:nvPr/>
        </p:nvSpPr>
        <p:spPr>
          <a:xfrm>
            <a:off x="873456" y="3960124"/>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Transient relevance of models</a:t>
            </a:r>
            <a:endParaRPr lang="en-GB" sz="2400" dirty="0"/>
          </a:p>
        </p:txBody>
      </p:sp>
      <p:sp>
        <p:nvSpPr>
          <p:cNvPr id="8" name="Rounded Rectangle 7"/>
          <p:cNvSpPr/>
          <p:nvPr/>
        </p:nvSpPr>
        <p:spPr>
          <a:xfrm>
            <a:off x="4628865" y="3960123"/>
            <a:ext cx="3603009" cy="1658203"/>
          </a:xfrm>
          <a:prstGeom prst="roundRect">
            <a:avLst/>
          </a:prstGeom>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Aging population</a:t>
            </a:r>
            <a:endParaRPr lang="en-GB"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149519"/>
            <a:ext cx="3609245" cy="3609245"/>
          </a:xfrm>
          <a:prstGeom prst="rect">
            <a:avLst/>
          </a:prstGeom>
        </p:spPr>
      </p:pic>
    </p:spTree>
    <p:extLst>
      <p:ext uri="{BB962C8B-B14F-4D97-AF65-F5344CB8AC3E}">
        <p14:creationId xmlns:p14="http://schemas.microsoft.com/office/powerpoint/2010/main" val="349774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are the (novel) challenges?</a:t>
            </a:r>
            <a:endParaRPr lang="en-GB" dirty="0"/>
          </a:p>
        </p:txBody>
      </p:sp>
      <p:cxnSp>
        <p:nvCxnSpPr>
          <p:cNvPr id="4" name="Straight Connector 3"/>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856018" y="1744873"/>
            <a:ext cx="3431965" cy="923330"/>
          </a:xfrm>
          <a:prstGeom prst="rect">
            <a:avLst/>
          </a:prstGeom>
        </p:spPr>
        <p:txBody>
          <a:bodyPr wrap="none">
            <a:spAutoFit/>
          </a:bodyPr>
          <a:lstStyle/>
          <a:p>
            <a:r>
              <a:rPr lang="en-GB" sz="5400" dirty="0">
                <a:solidFill>
                  <a:schemeClr val="bg1"/>
                </a:solidFill>
              </a:rPr>
              <a:t>What </a:t>
            </a:r>
            <a:r>
              <a:rPr lang="en-GB" sz="5400" dirty="0" smtClean="0">
                <a:solidFill>
                  <a:schemeClr val="bg1"/>
                </a:solidFill>
              </a:rPr>
              <a:t>next?</a:t>
            </a:r>
            <a:endParaRPr lang="en-GB" sz="5400" dirty="0">
              <a:solidFill>
                <a:schemeClr val="bg1"/>
              </a:solidFill>
            </a:endParaRPr>
          </a:p>
        </p:txBody>
      </p:sp>
      <p:sp>
        <p:nvSpPr>
          <p:cNvPr id="11" name="Rectangle 10"/>
          <p:cNvSpPr/>
          <p:nvPr/>
        </p:nvSpPr>
        <p:spPr>
          <a:xfrm>
            <a:off x="628651" y="2659266"/>
            <a:ext cx="7886700" cy="1200329"/>
          </a:xfrm>
          <a:prstGeom prst="rect">
            <a:avLst/>
          </a:prstGeom>
        </p:spPr>
        <p:txBody>
          <a:bodyPr wrap="square">
            <a:spAutoFit/>
          </a:bodyPr>
          <a:lstStyle/>
          <a:p>
            <a:r>
              <a:rPr lang="en-GB" sz="2400" dirty="0" smtClean="0">
                <a:solidFill>
                  <a:schemeClr val="bg1"/>
                </a:solidFill>
              </a:rPr>
              <a:t>The “adjacent possible”:</a:t>
            </a:r>
          </a:p>
          <a:p>
            <a:r>
              <a:rPr lang="en-GB" sz="2400" dirty="0">
                <a:solidFill>
                  <a:schemeClr val="bg1"/>
                </a:solidFill>
              </a:rPr>
              <a:t>		</a:t>
            </a:r>
            <a:r>
              <a:rPr lang="en-GB" sz="2400" i="1" dirty="0">
                <a:solidFill>
                  <a:schemeClr val="bg1"/>
                </a:solidFill>
              </a:rPr>
              <a:t>the </a:t>
            </a:r>
            <a:r>
              <a:rPr lang="en-GB" sz="2400" i="1" u="sng" dirty="0">
                <a:solidFill>
                  <a:schemeClr val="bg1"/>
                </a:solidFill>
              </a:rPr>
              <a:t>possible</a:t>
            </a:r>
            <a:r>
              <a:rPr lang="en-GB" sz="2400" i="1" dirty="0">
                <a:solidFill>
                  <a:schemeClr val="bg1"/>
                </a:solidFill>
              </a:rPr>
              <a:t> future states of a system, given </a:t>
            </a:r>
            <a:r>
              <a:rPr lang="en-GB" sz="2400" i="1" dirty="0" smtClean="0">
                <a:solidFill>
                  <a:schemeClr val="bg1"/>
                </a:solidFill>
              </a:rPr>
              <a:t>					the </a:t>
            </a:r>
            <a:r>
              <a:rPr lang="en-GB" sz="2400" i="1" u="sng" dirty="0">
                <a:solidFill>
                  <a:schemeClr val="bg1"/>
                </a:solidFill>
              </a:rPr>
              <a:t>True</a:t>
            </a:r>
            <a:r>
              <a:rPr lang="en-GB" sz="2400" i="1" dirty="0">
                <a:solidFill>
                  <a:schemeClr val="bg1"/>
                </a:solidFill>
              </a:rPr>
              <a:t> current </a:t>
            </a:r>
            <a:r>
              <a:rPr lang="en-GB" sz="2400" i="1" dirty="0" smtClean="0">
                <a:solidFill>
                  <a:schemeClr val="bg1"/>
                </a:solidFill>
              </a:rPr>
              <a:t>state.</a:t>
            </a:r>
            <a:endParaRPr lang="en-GB" sz="2400" i="1" dirty="0">
              <a:solidFill>
                <a:schemeClr val="bg1"/>
              </a:solidFill>
            </a:endParaRPr>
          </a:p>
        </p:txBody>
      </p:sp>
      <p:sp>
        <p:nvSpPr>
          <p:cNvPr id="12" name="Rectangle 11"/>
          <p:cNvSpPr/>
          <p:nvPr/>
        </p:nvSpPr>
        <p:spPr>
          <a:xfrm>
            <a:off x="1587879" y="4385615"/>
            <a:ext cx="5949571" cy="1846659"/>
          </a:xfrm>
          <a:prstGeom prst="rect">
            <a:avLst/>
          </a:prstGeom>
        </p:spPr>
        <p:txBody>
          <a:bodyPr wrap="square">
            <a:spAutoFit/>
          </a:bodyPr>
          <a:lstStyle/>
          <a:p>
            <a:pPr>
              <a:spcAft>
                <a:spcPts val="1800"/>
              </a:spcAft>
            </a:pPr>
            <a:r>
              <a:rPr lang="en-GB" sz="2800" i="1" dirty="0" smtClean="0">
                <a:solidFill>
                  <a:schemeClr val="bg1"/>
                </a:solidFill>
              </a:rPr>
              <a:t>intended</a:t>
            </a:r>
            <a:r>
              <a:rPr lang="en-GB" sz="2800" dirty="0" smtClean="0">
                <a:solidFill>
                  <a:schemeClr val="bg1"/>
                </a:solidFill>
              </a:rPr>
              <a:t> future state</a:t>
            </a:r>
          </a:p>
          <a:p>
            <a:pPr>
              <a:spcAft>
                <a:spcPts val="1800"/>
              </a:spcAft>
            </a:pPr>
            <a:endParaRPr lang="en-GB" sz="2400" dirty="0" smtClean="0">
              <a:solidFill>
                <a:schemeClr val="bg1"/>
              </a:solidFill>
            </a:endParaRPr>
          </a:p>
          <a:p>
            <a:r>
              <a:rPr lang="en-GB" sz="2800" i="1" dirty="0" smtClean="0">
                <a:solidFill>
                  <a:schemeClr val="bg1"/>
                </a:solidFill>
              </a:rPr>
              <a:t>incompletely-informed</a:t>
            </a:r>
            <a:r>
              <a:rPr lang="en-GB" sz="2800" dirty="0" smtClean="0">
                <a:solidFill>
                  <a:schemeClr val="bg1"/>
                </a:solidFill>
              </a:rPr>
              <a:t> current state</a:t>
            </a:r>
            <a:endParaRPr lang="en-GB" sz="2800"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548" y="4336514"/>
            <a:ext cx="581735" cy="581735"/>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547" y="5564160"/>
            <a:ext cx="581735" cy="581735"/>
          </a:xfrm>
          <a:prstGeom prst="rect">
            <a:avLst/>
          </a:prstGeom>
        </p:spPr>
      </p:pic>
      <p:sp>
        <p:nvSpPr>
          <p:cNvPr id="17" name="TextBox 16"/>
          <p:cNvSpPr txBox="1"/>
          <p:nvPr/>
        </p:nvSpPr>
        <p:spPr>
          <a:xfrm>
            <a:off x="628651" y="3745500"/>
            <a:ext cx="1740541" cy="369332"/>
          </a:xfrm>
          <a:prstGeom prst="rect">
            <a:avLst/>
          </a:prstGeom>
          <a:noFill/>
        </p:spPr>
        <p:txBody>
          <a:bodyPr wrap="none" rtlCol="0">
            <a:spAutoFit/>
          </a:bodyPr>
          <a:lstStyle/>
          <a:p>
            <a:r>
              <a:rPr lang="en-GB" dirty="0" smtClean="0">
                <a:solidFill>
                  <a:schemeClr val="bg1"/>
                </a:solidFill>
              </a:rPr>
              <a:t>(Kaufman, 2002)</a:t>
            </a:r>
            <a:endParaRPr lang="en-GB" dirty="0">
              <a:solidFill>
                <a:schemeClr val="bg1"/>
              </a:solidFill>
            </a:endParaRPr>
          </a:p>
        </p:txBody>
      </p:sp>
      <p:sp>
        <p:nvSpPr>
          <p:cNvPr id="16" name="Rectangle 15"/>
          <p:cNvSpPr/>
          <p:nvPr/>
        </p:nvSpPr>
        <p:spPr>
          <a:xfrm>
            <a:off x="4674927" y="6300336"/>
            <a:ext cx="4164859" cy="307777"/>
          </a:xfrm>
          <a:prstGeom prst="rect">
            <a:avLst/>
          </a:prstGeom>
        </p:spPr>
        <p:txBody>
          <a:bodyPr wrap="none">
            <a:spAutoFit/>
          </a:bodyPr>
          <a:lstStyle/>
          <a:p>
            <a:pPr algn="r"/>
            <a:r>
              <a:rPr lang="en-GB" sz="1400" dirty="0" smtClean="0">
                <a:solidFill>
                  <a:schemeClr val="bg1"/>
                </a:solidFill>
              </a:rPr>
              <a:t>Kaufman, 2002. </a:t>
            </a:r>
            <a:r>
              <a:rPr lang="en-GB" sz="1400" i="1" dirty="0" smtClean="0">
                <a:solidFill>
                  <a:schemeClr val="bg1"/>
                </a:solidFill>
              </a:rPr>
              <a:t>Investigations</a:t>
            </a:r>
            <a:r>
              <a:rPr lang="en-GB" sz="1400" dirty="0" smtClean="0">
                <a:solidFill>
                  <a:schemeClr val="bg1"/>
                </a:solidFill>
              </a:rPr>
              <a:t>. Oxford University Press</a:t>
            </a: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rot="19366167">
            <a:off x="5021232" y="3745499"/>
            <a:ext cx="935567" cy="1684021"/>
          </a:xfrm>
          <a:prstGeom prst="rect">
            <a:avLst/>
          </a:prstGeom>
        </p:spPr>
      </p:pic>
    </p:spTree>
    <p:extLst>
      <p:ext uri="{BB962C8B-B14F-4D97-AF65-F5344CB8AC3E}">
        <p14:creationId xmlns:p14="http://schemas.microsoft.com/office/powerpoint/2010/main" val="37077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Solutions</a:t>
            </a:r>
            <a:endParaRPr lang="en-GB" dirty="0"/>
          </a:p>
        </p:txBody>
      </p:sp>
      <p:sp>
        <p:nvSpPr>
          <p:cNvPr id="3" name="Content Placeholder 2"/>
          <p:cNvSpPr>
            <a:spLocks noGrp="1"/>
          </p:cNvSpPr>
          <p:nvPr>
            <p:ph idx="1"/>
          </p:nvPr>
        </p:nvSpPr>
        <p:spPr>
          <a:xfrm>
            <a:off x="628650" y="1930399"/>
            <a:ext cx="7886700" cy="4149125"/>
          </a:xfrm>
        </p:spPr>
        <p:txBody>
          <a:bodyPr>
            <a:normAutofit fontScale="85000" lnSpcReduction="20000"/>
          </a:bodyPr>
          <a:lstStyle/>
          <a:p>
            <a:r>
              <a:rPr lang="en-GB" dirty="0" smtClean="0"/>
              <a:t>Safety cases and safety assurance</a:t>
            </a:r>
          </a:p>
          <a:p>
            <a:endParaRPr lang="en-GB" dirty="0"/>
          </a:p>
          <a:p>
            <a:r>
              <a:rPr lang="en-GB" dirty="0" smtClean="0"/>
              <a:t>Standards	</a:t>
            </a:r>
          </a:p>
          <a:p>
            <a:pPr marL="457200" indent="-457200">
              <a:lnSpc>
                <a:spcPct val="140000"/>
              </a:lnSpc>
              <a:spcBef>
                <a:spcPts val="0"/>
              </a:spcBef>
              <a:buFont typeface="+mj-lt"/>
              <a:buAutoNum type="arabicPeriod"/>
            </a:pPr>
            <a:r>
              <a:rPr lang="en-GB" sz="2100" dirty="0">
                <a:latin typeface="+mn-lt"/>
              </a:rPr>
              <a:t>TRIPOD (</a:t>
            </a:r>
            <a:r>
              <a:rPr lang="en-GB" sz="2100" u="sng" dirty="0">
                <a:latin typeface="+mn-lt"/>
              </a:rPr>
              <a:t>T</a:t>
            </a:r>
            <a:r>
              <a:rPr lang="en-GB" sz="2100" dirty="0">
                <a:latin typeface="+mn-lt"/>
              </a:rPr>
              <a:t>ransparent </a:t>
            </a:r>
            <a:r>
              <a:rPr lang="en-GB" sz="2100" u="sng" dirty="0">
                <a:latin typeface="+mn-lt"/>
              </a:rPr>
              <a:t>R</a:t>
            </a:r>
            <a:r>
              <a:rPr lang="en-GB" sz="2100" dirty="0">
                <a:latin typeface="+mn-lt"/>
              </a:rPr>
              <a:t>eporting of a multivariable prediction model for </a:t>
            </a:r>
            <a:r>
              <a:rPr lang="en-GB" sz="2100" u="sng" dirty="0">
                <a:latin typeface="+mn-lt"/>
              </a:rPr>
              <a:t>I</a:t>
            </a:r>
            <a:r>
              <a:rPr lang="en-GB" sz="2100" dirty="0">
                <a:latin typeface="+mn-lt"/>
              </a:rPr>
              <a:t>ndividual </a:t>
            </a:r>
            <a:r>
              <a:rPr lang="en-GB" sz="2100" u="sng" dirty="0">
                <a:latin typeface="+mn-lt"/>
              </a:rPr>
              <a:t>P</a:t>
            </a:r>
            <a:r>
              <a:rPr lang="en-GB" sz="2100" dirty="0">
                <a:latin typeface="+mn-lt"/>
              </a:rPr>
              <a:t>rognosis </a:t>
            </a:r>
            <a:r>
              <a:rPr lang="en-GB" sz="2100" u="sng" dirty="0">
                <a:latin typeface="+mn-lt"/>
              </a:rPr>
              <a:t>O</a:t>
            </a:r>
            <a:r>
              <a:rPr lang="en-GB" sz="2100" dirty="0">
                <a:latin typeface="+mn-lt"/>
              </a:rPr>
              <a:t>r </a:t>
            </a:r>
            <a:r>
              <a:rPr lang="en-GB" sz="2100" u="sng" dirty="0">
                <a:latin typeface="+mn-lt"/>
              </a:rPr>
              <a:t>D</a:t>
            </a:r>
            <a:r>
              <a:rPr lang="en-GB" sz="2100" dirty="0">
                <a:latin typeface="+mn-lt"/>
              </a:rPr>
              <a:t>iagnosis) (Collins et al., 2015; Moons et al., 2015)</a:t>
            </a:r>
          </a:p>
          <a:p>
            <a:pPr marL="457200" indent="-457200">
              <a:lnSpc>
                <a:spcPct val="140000"/>
              </a:lnSpc>
              <a:spcBef>
                <a:spcPts val="0"/>
              </a:spcBef>
              <a:buFont typeface="+mj-lt"/>
              <a:buAutoNum type="arabicPeriod"/>
            </a:pPr>
            <a:r>
              <a:rPr lang="en-GB" sz="2100" dirty="0">
                <a:latin typeface="+mn-lt"/>
              </a:rPr>
              <a:t>CONSORT (</a:t>
            </a:r>
            <a:r>
              <a:rPr lang="en-GB" sz="2100" u="sng" dirty="0" err="1">
                <a:latin typeface="+mn-lt"/>
              </a:rPr>
              <a:t>CON</a:t>
            </a:r>
            <a:r>
              <a:rPr lang="en-GB" sz="2100" dirty="0" err="1">
                <a:latin typeface="+mn-lt"/>
              </a:rPr>
              <a:t>solidated</a:t>
            </a:r>
            <a:r>
              <a:rPr lang="en-GB" sz="2100" dirty="0">
                <a:latin typeface="+mn-lt"/>
              </a:rPr>
              <a:t> </a:t>
            </a:r>
            <a:r>
              <a:rPr lang="en-GB" sz="2100" u="sng" dirty="0">
                <a:latin typeface="+mn-lt"/>
              </a:rPr>
              <a:t>S</a:t>
            </a:r>
            <a:r>
              <a:rPr lang="en-GB" sz="2100" dirty="0">
                <a:latin typeface="+mn-lt"/>
              </a:rPr>
              <a:t>tandards of </a:t>
            </a:r>
            <a:r>
              <a:rPr lang="en-GB" sz="2100" u="sng" dirty="0">
                <a:latin typeface="+mn-lt"/>
              </a:rPr>
              <a:t>R</a:t>
            </a:r>
            <a:r>
              <a:rPr lang="en-GB" sz="2100" dirty="0">
                <a:latin typeface="+mn-lt"/>
              </a:rPr>
              <a:t>eporting </a:t>
            </a:r>
            <a:r>
              <a:rPr lang="en-GB" sz="2100" u="sng" dirty="0">
                <a:latin typeface="+mn-lt"/>
              </a:rPr>
              <a:t>T</a:t>
            </a:r>
            <a:r>
              <a:rPr lang="en-GB" sz="2100" dirty="0">
                <a:latin typeface="+mn-lt"/>
              </a:rPr>
              <a:t>rials) (Moher et al., 2010; Schulz et al., 2010)</a:t>
            </a:r>
          </a:p>
          <a:p>
            <a:pPr marL="457200" indent="-457200">
              <a:lnSpc>
                <a:spcPct val="140000"/>
              </a:lnSpc>
              <a:spcBef>
                <a:spcPts val="0"/>
              </a:spcBef>
              <a:buFont typeface="+mj-lt"/>
              <a:buAutoNum type="arabicPeriod"/>
            </a:pPr>
            <a:r>
              <a:rPr lang="en-GB" sz="2100" dirty="0">
                <a:latin typeface="+mn-lt"/>
              </a:rPr>
              <a:t>AI-TREE (</a:t>
            </a:r>
            <a:r>
              <a:rPr lang="en-GB" sz="2100" u="sng" dirty="0">
                <a:latin typeface="+mn-lt"/>
              </a:rPr>
              <a:t>A</a:t>
            </a:r>
            <a:r>
              <a:rPr lang="en-GB" sz="2100" dirty="0">
                <a:latin typeface="+mn-lt"/>
              </a:rPr>
              <a:t>rtificial </a:t>
            </a:r>
            <a:r>
              <a:rPr lang="en-GB" sz="2100" u="sng" dirty="0">
                <a:latin typeface="+mn-lt"/>
              </a:rPr>
              <a:t>I</a:t>
            </a:r>
            <a:r>
              <a:rPr lang="en-GB" sz="2100" dirty="0">
                <a:latin typeface="+mn-lt"/>
              </a:rPr>
              <a:t>ntelligence-</a:t>
            </a:r>
            <a:r>
              <a:rPr lang="en-GB" sz="2100" u="sng" dirty="0">
                <a:latin typeface="+mn-lt"/>
              </a:rPr>
              <a:t>T</a:t>
            </a:r>
            <a:r>
              <a:rPr lang="en-GB" sz="2100" dirty="0">
                <a:latin typeface="+mn-lt"/>
              </a:rPr>
              <a:t>ransparent, </a:t>
            </a:r>
            <a:r>
              <a:rPr lang="en-GB" sz="2100" u="sng" dirty="0">
                <a:latin typeface="+mn-lt"/>
              </a:rPr>
              <a:t>R</a:t>
            </a:r>
            <a:r>
              <a:rPr lang="en-GB" sz="2100" dirty="0">
                <a:latin typeface="+mn-lt"/>
              </a:rPr>
              <a:t>eplicable, </a:t>
            </a:r>
            <a:r>
              <a:rPr lang="en-GB" sz="2100" u="sng" dirty="0">
                <a:latin typeface="+mn-lt"/>
              </a:rPr>
              <a:t>E</a:t>
            </a:r>
            <a:r>
              <a:rPr lang="en-GB" sz="2100" dirty="0">
                <a:latin typeface="+mn-lt"/>
              </a:rPr>
              <a:t>thical, </a:t>
            </a:r>
            <a:r>
              <a:rPr lang="en-GB" sz="2100" u="sng" dirty="0">
                <a:latin typeface="+mn-lt"/>
              </a:rPr>
              <a:t>E</a:t>
            </a:r>
            <a:r>
              <a:rPr lang="en-GB" sz="2100" dirty="0">
                <a:latin typeface="+mn-lt"/>
              </a:rPr>
              <a:t>ffective) (Vollmer et al., 2020)</a:t>
            </a:r>
          </a:p>
          <a:p>
            <a:pPr marL="457200" indent="-457200">
              <a:lnSpc>
                <a:spcPct val="140000"/>
              </a:lnSpc>
              <a:spcBef>
                <a:spcPts val="0"/>
              </a:spcBef>
              <a:buFont typeface="+mj-lt"/>
              <a:buAutoNum type="arabicPeriod"/>
            </a:pPr>
            <a:r>
              <a:rPr lang="en-GB" sz="2100" dirty="0">
                <a:latin typeface="+mn-lt"/>
              </a:rPr>
              <a:t>Other standards (</a:t>
            </a:r>
            <a:r>
              <a:rPr lang="en-GB" sz="2100" dirty="0" err="1">
                <a:latin typeface="+mn-lt"/>
              </a:rPr>
              <a:t>Cowley</a:t>
            </a:r>
            <a:r>
              <a:rPr lang="en-GB" sz="2100" dirty="0">
                <a:latin typeface="+mn-lt"/>
              </a:rPr>
              <a:t> et al., 2019; King’s Improvement Science, 2018)</a:t>
            </a:r>
            <a:endParaRPr lang="en-GB" dirty="0">
              <a:latin typeface="+mn-lt"/>
            </a:endParaRPr>
          </a:p>
          <a:p>
            <a:endParaRPr lang="en-GB" dirty="0"/>
          </a:p>
          <a:p>
            <a:pPr marL="0" indent="0">
              <a:buNone/>
            </a:pPr>
            <a:r>
              <a:rPr lang="en-GB" dirty="0" smtClean="0"/>
              <a:t>	But…Reporting ≠ Applying method</a:t>
            </a:r>
            <a:endParaRPr lang="en-GB" dirty="0"/>
          </a:p>
        </p:txBody>
      </p:sp>
      <p:cxnSp>
        <p:nvCxnSpPr>
          <p:cNvPr id="4" name="Straight Connector 3"/>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319510" y="6300336"/>
            <a:ext cx="4520276" cy="523220"/>
          </a:xfrm>
          <a:prstGeom prst="rect">
            <a:avLst/>
          </a:prstGeom>
        </p:spPr>
        <p:txBody>
          <a:bodyPr wrap="none">
            <a:spAutoFit/>
          </a:bodyPr>
          <a:lstStyle/>
          <a:p>
            <a:pPr algn="r"/>
            <a:r>
              <a:rPr lang="en-GB" sz="1400" dirty="0" smtClean="0">
                <a:solidFill>
                  <a:schemeClr val="bg1"/>
                </a:solidFill>
              </a:rPr>
              <a:t>Habli, Lawton and Porter, 2020. </a:t>
            </a:r>
            <a:r>
              <a:rPr lang="en-GB" sz="1400" i="1" dirty="0" err="1" smtClean="0">
                <a:solidFill>
                  <a:schemeClr val="bg1"/>
                </a:solidFill>
              </a:rPr>
              <a:t>Bul</a:t>
            </a:r>
            <a:r>
              <a:rPr lang="en-GB" sz="1400" i="1" dirty="0" smtClean="0">
                <a:solidFill>
                  <a:schemeClr val="bg1"/>
                </a:solidFill>
              </a:rPr>
              <a:t> World Health Organ.</a:t>
            </a:r>
            <a:r>
              <a:rPr lang="en-GB" sz="1400" dirty="0" smtClean="0">
                <a:solidFill>
                  <a:schemeClr val="bg1"/>
                </a:solidFill>
              </a:rPr>
              <a:t> 98</a:t>
            </a:r>
          </a:p>
          <a:p>
            <a:pPr algn="r"/>
            <a:r>
              <a:rPr lang="en-GB" sz="1400" dirty="0" smtClean="0">
                <a:solidFill>
                  <a:schemeClr val="bg1"/>
                </a:solidFill>
              </a:rPr>
              <a:t>Altman, </a:t>
            </a:r>
            <a:r>
              <a:rPr lang="en-GB" sz="1400" i="1" dirty="0" smtClean="0">
                <a:solidFill>
                  <a:schemeClr val="bg1"/>
                </a:solidFill>
              </a:rPr>
              <a:t>et al</a:t>
            </a:r>
            <a:r>
              <a:rPr lang="en-GB" sz="1400" dirty="0" smtClean="0">
                <a:solidFill>
                  <a:schemeClr val="bg1"/>
                </a:solidFill>
              </a:rPr>
              <a:t>., 2017. </a:t>
            </a:r>
            <a:r>
              <a:rPr lang="en-GB" sz="1400" i="1" dirty="0" smtClean="0">
                <a:solidFill>
                  <a:schemeClr val="bg1"/>
                </a:solidFill>
              </a:rPr>
              <a:t>HPB</a:t>
            </a:r>
            <a:r>
              <a:rPr lang="en-GB" sz="1400" dirty="0" smtClean="0">
                <a:solidFill>
                  <a:schemeClr val="bg1"/>
                </a:solidFill>
              </a:rPr>
              <a:t>. 19(7)</a:t>
            </a:r>
          </a:p>
        </p:txBody>
      </p:sp>
      <p:sp>
        <p:nvSpPr>
          <p:cNvPr id="6" name="TextBox 5"/>
          <p:cNvSpPr txBox="1"/>
          <p:nvPr/>
        </p:nvSpPr>
        <p:spPr>
          <a:xfrm>
            <a:off x="5796527" y="1897243"/>
            <a:ext cx="1965987" cy="369332"/>
          </a:xfrm>
          <a:prstGeom prst="rect">
            <a:avLst/>
          </a:prstGeom>
          <a:noFill/>
        </p:spPr>
        <p:txBody>
          <a:bodyPr wrap="none" rtlCol="0">
            <a:spAutoFit/>
          </a:bodyPr>
          <a:lstStyle/>
          <a:p>
            <a:r>
              <a:rPr lang="en-GB" dirty="0" smtClean="0">
                <a:solidFill>
                  <a:schemeClr val="bg1"/>
                </a:solidFill>
              </a:rPr>
              <a:t>(Habli, </a:t>
            </a:r>
            <a:r>
              <a:rPr lang="en-GB" i="1" dirty="0" smtClean="0">
                <a:solidFill>
                  <a:schemeClr val="bg1"/>
                </a:solidFill>
              </a:rPr>
              <a:t>et al</a:t>
            </a:r>
            <a:r>
              <a:rPr lang="en-GB" dirty="0" smtClean="0">
                <a:solidFill>
                  <a:schemeClr val="bg1"/>
                </a:solidFill>
              </a:rPr>
              <a:t>., 2020)</a:t>
            </a:r>
            <a:endParaRPr lang="en-GB" dirty="0">
              <a:solidFill>
                <a:schemeClr val="bg1"/>
              </a:solidFill>
            </a:endParaRPr>
          </a:p>
        </p:txBody>
      </p:sp>
      <p:sp>
        <p:nvSpPr>
          <p:cNvPr id="7" name="TextBox 6"/>
          <p:cNvSpPr txBox="1"/>
          <p:nvPr/>
        </p:nvSpPr>
        <p:spPr>
          <a:xfrm>
            <a:off x="5697942" y="5528266"/>
            <a:ext cx="2163156" cy="369332"/>
          </a:xfrm>
          <a:prstGeom prst="rect">
            <a:avLst/>
          </a:prstGeom>
          <a:noFill/>
        </p:spPr>
        <p:txBody>
          <a:bodyPr wrap="none" rtlCol="0">
            <a:spAutoFit/>
          </a:bodyPr>
          <a:lstStyle/>
          <a:p>
            <a:r>
              <a:rPr lang="en-GB" dirty="0" smtClean="0">
                <a:solidFill>
                  <a:schemeClr val="bg1"/>
                </a:solidFill>
              </a:rPr>
              <a:t>(Altman, </a:t>
            </a:r>
            <a:r>
              <a:rPr lang="en-GB" i="1" dirty="0" smtClean="0">
                <a:solidFill>
                  <a:schemeClr val="bg1"/>
                </a:solidFill>
              </a:rPr>
              <a:t>et al</a:t>
            </a:r>
            <a:r>
              <a:rPr lang="en-GB" dirty="0" smtClean="0">
                <a:solidFill>
                  <a:schemeClr val="bg1"/>
                </a:solidFill>
              </a:rPr>
              <a:t>., 2017)</a:t>
            </a:r>
            <a:endParaRPr lang="en-GB" dirty="0">
              <a:solidFill>
                <a:schemeClr val="bg1"/>
              </a:solidFill>
            </a:endParaRPr>
          </a:p>
        </p:txBody>
      </p:sp>
    </p:spTree>
    <p:extLst>
      <p:ext uri="{BB962C8B-B14F-4D97-AF65-F5344CB8AC3E}">
        <p14:creationId xmlns:p14="http://schemas.microsoft.com/office/powerpoint/2010/main" val="188244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10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Solutions</a:t>
            </a:r>
            <a:endParaRPr lang="en-GB" dirty="0"/>
          </a:p>
        </p:txBody>
      </p:sp>
      <p:sp>
        <p:nvSpPr>
          <p:cNvPr id="3" name="Content Placeholder 2"/>
          <p:cNvSpPr>
            <a:spLocks noGrp="1"/>
          </p:cNvSpPr>
          <p:nvPr>
            <p:ph idx="1"/>
          </p:nvPr>
        </p:nvSpPr>
        <p:spPr>
          <a:xfrm>
            <a:off x="628650" y="1930399"/>
            <a:ext cx="7886700" cy="4149125"/>
          </a:xfrm>
        </p:spPr>
        <p:txBody>
          <a:bodyPr>
            <a:normAutofit/>
          </a:bodyPr>
          <a:lstStyle/>
          <a:p>
            <a:r>
              <a:rPr lang="en-GB" dirty="0" smtClean="0"/>
              <a:t>Dynamic and causal modelling</a:t>
            </a:r>
          </a:p>
          <a:p>
            <a:endParaRPr lang="en-GB" dirty="0"/>
          </a:p>
          <a:p>
            <a:r>
              <a:rPr lang="en-GB" dirty="0" smtClean="0"/>
              <a:t>Machine learning for data quality</a:t>
            </a:r>
            <a:endParaRPr lang="en-GB" dirty="0"/>
          </a:p>
        </p:txBody>
      </p:sp>
      <p:cxnSp>
        <p:nvCxnSpPr>
          <p:cNvPr id="4" name="Straight Connector 3"/>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636904" y="6300336"/>
            <a:ext cx="4202882" cy="523220"/>
          </a:xfrm>
          <a:prstGeom prst="rect">
            <a:avLst/>
          </a:prstGeom>
        </p:spPr>
        <p:txBody>
          <a:bodyPr wrap="none">
            <a:spAutoFit/>
          </a:bodyPr>
          <a:lstStyle/>
          <a:p>
            <a:pPr algn="r"/>
            <a:r>
              <a:rPr lang="en-GB" sz="1400" dirty="0" err="1" smtClean="0">
                <a:solidFill>
                  <a:schemeClr val="bg1"/>
                </a:solidFill>
              </a:rPr>
              <a:t>Sperrin</a:t>
            </a:r>
            <a:r>
              <a:rPr lang="en-GB" sz="1400" dirty="0" smtClean="0">
                <a:solidFill>
                  <a:schemeClr val="bg1"/>
                </a:solidFill>
              </a:rPr>
              <a:t>, </a:t>
            </a:r>
            <a:r>
              <a:rPr lang="en-GB" sz="1400" i="1" dirty="0" smtClean="0">
                <a:solidFill>
                  <a:schemeClr val="bg1"/>
                </a:solidFill>
              </a:rPr>
              <a:t>et al.</a:t>
            </a:r>
            <a:r>
              <a:rPr lang="en-GB" sz="1400" dirty="0" smtClean="0">
                <a:solidFill>
                  <a:schemeClr val="bg1"/>
                </a:solidFill>
              </a:rPr>
              <a:t>, 2018. </a:t>
            </a:r>
            <a:r>
              <a:rPr lang="en-GB" sz="1400" i="1" dirty="0" smtClean="0">
                <a:solidFill>
                  <a:schemeClr val="bg1"/>
                </a:solidFill>
              </a:rPr>
              <a:t>Statistics in Medicine.</a:t>
            </a:r>
            <a:r>
              <a:rPr lang="en-GB" sz="1400" dirty="0" smtClean="0">
                <a:solidFill>
                  <a:schemeClr val="bg1"/>
                </a:solidFill>
              </a:rPr>
              <a:t> 37(28)</a:t>
            </a:r>
          </a:p>
          <a:p>
            <a:pPr algn="r"/>
            <a:r>
              <a:rPr lang="en-GB" sz="1400" dirty="0" err="1" smtClean="0">
                <a:solidFill>
                  <a:schemeClr val="bg1"/>
                </a:solidFill>
              </a:rPr>
              <a:t>Sperrin</a:t>
            </a:r>
            <a:r>
              <a:rPr lang="en-GB" sz="1400" dirty="0" smtClean="0">
                <a:solidFill>
                  <a:schemeClr val="bg1"/>
                </a:solidFill>
              </a:rPr>
              <a:t>, </a:t>
            </a:r>
            <a:r>
              <a:rPr lang="en-GB" sz="1400" i="1" dirty="0" smtClean="0">
                <a:solidFill>
                  <a:schemeClr val="bg1"/>
                </a:solidFill>
              </a:rPr>
              <a:t>et al.</a:t>
            </a:r>
            <a:r>
              <a:rPr lang="en-GB" sz="1400" dirty="0" smtClean="0">
                <a:solidFill>
                  <a:schemeClr val="bg1"/>
                </a:solidFill>
              </a:rPr>
              <a:t>, 2019. </a:t>
            </a:r>
            <a:r>
              <a:rPr lang="en-GB" sz="1400" i="1" dirty="0" smtClean="0">
                <a:solidFill>
                  <a:schemeClr val="bg1"/>
                </a:solidFill>
              </a:rPr>
              <a:t>JAIMA.</a:t>
            </a:r>
            <a:r>
              <a:rPr lang="en-GB" sz="1400" dirty="0" smtClean="0">
                <a:solidFill>
                  <a:schemeClr val="bg1"/>
                </a:solidFill>
              </a:rPr>
              <a:t> 26(12) | </a:t>
            </a:r>
            <a:r>
              <a:rPr lang="en-GB" sz="1400" dirty="0" err="1" smtClean="0">
                <a:solidFill>
                  <a:schemeClr val="bg1"/>
                </a:solidFill>
              </a:rPr>
              <a:t>Sako</a:t>
            </a:r>
            <a:r>
              <a:rPr lang="en-GB" sz="1400" dirty="0" smtClean="0">
                <a:solidFill>
                  <a:schemeClr val="bg1"/>
                </a:solidFill>
              </a:rPr>
              <a:t>, </a:t>
            </a:r>
            <a:r>
              <a:rPr lang="en-GB" sz="1400" i="1" dirty="0" smtClean="0">
                <a:solidFill>
                  <a:schemeClr val="bg1"/>
                </a:solidFill>
              </a:rPr>
              <a:t>et al.</a:t>
            </a:r>
            <a:r>
              <a:rPr lang="en-GB" sz="1400" dirty="0" smtClean="0">
                <a:solidFill>
                  <a:schemeClr val="bg1"/>
                </a:solidFill>
              </a:rPr>
              <a:t>, 2020. </a:t>
            </a:r>
            <a:endParaRPr lang="en-GB" sz="1400" dirty="0">
              <a:solidFill>
                <a:schemeClr val="bg1"/>
              </a:solidFill>
            </a:endParaRPr>
          </a:p>
        </p:txBody>
      </p:sp>
      <p:sp>
        <p:nvSpPr>
          <p:cNvPr id="6" name="TextBox 5"/>
          <p:cNvSpPr txBox="1"/>
          <p:nvPr/>
        </p:nvSpPr>
        <p:spPr>
          <a:xfrm>
            <a:off x="5406996" y="1953123"/>
            <a:ext cx="2745047" cy="369332"/>
          </a:xfrm>
          <a:prstGeom prst="rect">
            <a:avLst/>
          </a:prstGeom>
          <a:noFill/>
        </p:spPr>
        <p:txBody>
          <a:bodyPr wrap="none" rtlCol="0">
            <a:spAutoFit/>
          </a:bodyPr>
          <a:lstStyle/>
          <a:p>
            <a:r>
              <a:rPr lang="en-GB" dirty="0" smtClean="0">
                <a:solidFill>
                  <a:schemeClr val="bg1"/>
                </a:solidFill>
              </a:rPr>
              <a:t>(</a:t>
            </a:r>
            <a:r>
              <a:rPr lang="en-GB" dirty="0" err="1" smtClean="0">
                <a:solidFill>
                  <a:schemeClr val="bg1"/>
                </a:solidFill>
              </a:rPr>
              <a:t>Sperrin</a:t>
            </a:r>
            <a:r>
              <a:rPr lang="en-GB" dirty="0" smtClean="0">
                <a:solidFill>
                  <a:schemeClr val="bg1"/>
                </a:solidFill>
              </a:rPr>
              <a:t>, </a:t>
            </a:r>
            <a:r>
              <a:rPr lang="en-GB" i="1" dirty="0" smtClean="0">
                <a:solidFill>
                  <a:schemeClr val="bg1"/>
                </a:solidFill>
              </a:rPr>
              <a:t>et al</a:t>
            </a:r>
            <a:r>
              <a:rPr lang="en-GB" dirty="0" smtClean="0">
                <a:solidFill>
                  <a:schemeClr val="bg1"/>
                </a:solidFill>
              </a:rPr>
              <a:t>., 2018; 2019)</a:t>
            </a:r>
            <a:endParaRPr lang="en-GB" dirty="0">
              <a:solidFill>
                <a:schemeClr val="bg1"/>
              </a:solidFill>
            </a:endParaRPr>
          </a:p>
        </p:txBody>
      </p:sp>
      <p:sp>
        <p:nvSpPr>
          <p:cNvPr id="7" name="TextBox 6"/>
          <p:cNvSpPr txBox="1"/>
          <p:nvPr/>
        </p:nvSpPr>
        <p:spPr>
          <a:xfrm>
            <a:off x="864916" y="3263910"/>
            <a:ext cx="1913985" cy="369332"/>
          </a:xfrm>
          <a:prstGeom prst="rect">
            <a:avLst/>
          </a:prstGeom>
          <a:noFill/>
        </p:spPr>
        <p:txBody>
          <a:bodyPr wrap="none" rtlCol="0">
            <a:spAutoFit/>
          </a:bodyPr>
          <a:lstStyle/>
          <a:p>
            <a:r>
              <a:rPr lang="en-GB" dirty="0" smtClean="0">
                <a:solidFill>
                  <a:schemeClr val="bg1"/>
                </a:solidFill>
              </a:rPr>
              <a:t>(</a:t>
            </a:r>
            <a:r>
              <a:rPr lang="en-GB" dirty="0" err="1" smtClean="0">
                <a:solidFill>
                  <a:schemeClr val="bg1"/>
                </a:solidFill>
              </a:rPr>
              <a:t>Sako</a:t>
            </a:r>
            <a:r>
              <a:rPr lang="en-GB" dirty="0" smtClean="0">
                <a:solidFill>
                  <a:schemeClr val="bg1"/>
                </a:solidFill>
              </a:rPr>
              <a:t>, </a:t>
            </a:r>
            <a:r>
              <a:rPr lang="en-GB" i="1" dirty="0" smtClean="0">
                <a:solidFill>
                  <a:schemeClr val="bg1"/>
                </a:solidFill>
              </a:rPr>
              <a:t>et al</a:t>
            </a:r>
            <a:r>
              <a:rPr lang="en-GB" dirty="0" smtClean="0">
                <a:solidFill>
                  <a:schemeClr val="bg1"/>
                </a:solidFill>
              </a:rPr>
              <a:t>., 2020)</a:t>
            </a:r>
            <a:endParaRPr lang="en-GB" dirty="0">
              <a:solidFill>
                <a:schemeClr val="bg1"/>
              </a:solidFill>
            </a:endParaRPr>
          </a:p>
        </p:txBody>
      </p:sp>
      <p:grpSp>
        <p:nvGrpSpPr>
          <p:cNvPr id="9" name="Group 8"/>
          <p:cNvGrpSpPr/>
          <p:nvPr/>
        </p:nvGrpSpPr>
        <p:grpSpPr>
          <a:xfrm>
            <a:off x="1166150" y="3507402"/>
            <a:ext cx="3868922" cy="2392887"/>
            <a:chOff x="4873630" y="3836980"/>
            <a:chExt cx="3868922" cy="2392887"/>
          </a:xfrm>
        </p:grpSpPr>
        <p:sp>
          <p:nvSpPr>
            <p:cNvPr id="10" name="Content Placeholder 2"/>
            <p:cNvSpPr txBox="1">
              <a:spLocks/>
            </p:cNvSpPr>
            <p:nvPr/>
          </p:nvSpPr>
          <p:spPr>
            <a:xfrm>
              <a:off x="4873630" y="3836980"/>
              <a:ext cx="3868922" cy="2392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smtClean="0"/>
            </a:p>
            <a:p>
              <a:pPr marL="0" indent="0">
                <a:buNone/>
              </a:pPr>
              <a:r>
                <a:rPr lang="en-GB" dirty="0" smtClean="0"/>
                <a:t>Resilience</a:t>
              </a:r>
            </a:p>
            <a:p>
              <a:endParaRPr lang="en-GB" dirty="0" smtClean="0"/>
            </a:p>
            <a:p>
              <a:pPr marL="0" indent="0">
                <a:buNone/>
              </a:pPr>
              <a:r>
                <a:rPr lang="en-GB" dirty="0" smtClean="0"/>
                <a:t>Anti-fragility</a:t>
              </a:r>
              <a:endParaRPr lang="en-GB"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360" y="4019291"/>
              <a:ext cx="724491" cy="72449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200" y="4913592"/>
              <a:ext cx="724491" cy="724491"/>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009" y="4910109"/>
              <a:ext cx="724491" cy="724491"/>
            </a:xfrm>
            <a:prstGeom prst="rect">
              <a:avLst/>
            </a:prstGeom>
          </p:spPr>
        </p:pic>
      </p:grpSp>
      <p:grpSp>
        <p:nvGrpSpPr>
          <p:cNvPr id="14" name="Group 13"/>
          <p:cNvGrpSpPr/>
          <p:nvPr/>
        </p:nvGrpSpPr>
        <p:grpSpPr>
          <a:xfrm>
            <a:off x="5502141" y="3408666"/>
            <a:ext cx="2663328" cy="2619175"/>
            <a:chOff x="652201" y="2402178"/>
            <a:chExt cx="2663328" cy="2619175"/>
          </a:xfrm>
        </p:grpSpPr>
        <p:sp>
          <p:nvSpPr>
            <p:cNvPr id="15" name="Bent Arrow 14"/>
            <p:cNvSpPr/>
            <p:nvPr/>
          </p:nvSpPr>
          <p:spPr>
            <a:xfrm rot="5400000">
              <a:off x="2191534" y="2408988"/>
              <a:ext cx="1076785" cy="1171205"/>
            </a:xfrm>
            <a:prstGeom prst="bentArrow">
              <a:avLst>
                <a:gd name="adj1" fmla="val 3531"/>
                <a:gd name="adj2" fmla="val 7789"/>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Bent Arrow 15"/>
            <p:cNvSpPr/>
            <p:nvPr/>
          </p:nvSpPr>
          <p:spPr>
            <a:xfrm rot="5400000" flipH="1" flipV="1">
              <a:off x="683396" y="3796161"/>
              <a:ext cx="1128500" cy="1190890"/>
            </a:xfrm>
            <a:prstGeom prst="bentArrow">
              <a:avLst>
                <a:gd name="adj1" fmla="val 4202"/>
                <a:gd name="adj2" fmla="val 7789"/>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Bent Arrow 16"/>
            <p:cNvSpPr/>
            <p:nvPr/>
          </p:nvSpPr>
          <p:spPr>
            <a:xfrm>
              <a:off x="684705" y="2402178"/>
              <a:ext cx="1158385" cy="1130805"/>
            </a:xfrm>
            <a:prstGeom prst="bentArrow">
              <a:avLst>
                <a:gd name="adj1" fmla="val 3644"/>
                <a:gd name="adj2" fmla="val 7789"/>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Bent Arrow 17"/>
            <p:cNvSpPr/>
            <p:nvPr/>
          </p:nvSpPr>
          <p:spPr>
            <a:xfrm rot="10800000">
              <a:off x="2144325" y="3827356"/>
              <a:ext cx="1120226" cy="1193997"/>
            </a:xfrm>
            <a:prstGeom prst="bentArrow">
              <a:avLst>
                <a:gd name="adj1" fmla="val 4756"/>
                <a:gd name="adj2" fmla="val 7789"/>
                <a:gd name="adj3" fmla="val 25000"/>
                <a:gd name="adj4" fmla="val 75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9" name="Straight Arrow Connector 18"/>
            <p:cNvCxnSpPr/>
            <p:nvPr/>
          </p:nvCxnSpPr>
          <p:spPr>
            <a:xfrm flipH="1">
              <a:off x="1983864" y="2626199"/>
              <a:ext cx="6412" cy="69887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983864" y="4032960"/>
              <a:ext cx="0" cy="69887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766548" y="3679017"/>
              <a:ext cx="310059" cy="645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1959" y="3679017"/>
              <a:ext cx="289221"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6673503" y="3233132"/>
            <a:ext cx="333746" cy="400110"/>
          </a:xfrm>
          <a:prstGeom prst="rect">
            <a:avLst/>
          </a:prstGeom>
          <a:noFill/>
        </p:spPr>
        <p:txBody>
          <a:bodyPr wrap="none" rtlCol="0">
            <a:spAutoFit/>
          </a:bodyPr>
          <a:lstStyle/>
          <a:p>
            <a:r>
              <a:rPr lang="en-GB" sz="2000" dirty="0" smtClean="0">
                <a:solidFill>
                  <a:schemeClr val="bg1"/>
                </a:solidFill>
              </a:rPr>
              <a:t>A</a:t>
            </a:r>
            <a:endParaRPr lang="en-GB" dirty="0">
              <a:solidFill>
                <a:schemeClr val="bg1"/>
              </a:solidFill>
            </a:endParaRPr>
          </a:p>
        </p:txBody>
      </p:sp>
      <p:sp>
        <p:nvSpPr>
          <p:cNvPr id="24" name="TextBox 23"/>
          <p:cNvSpPr txBox="1"/>
          <p:nvPr/>
        </p:nvSpPr>
        <p:spPr>
          <a:xfrm>
            <a:off x="6673503" y="5738879"/>
            <a:ext cx="320922" cy="400110"/>
          </a:xfrm>
          <a:prstGeom prst="rect">
            <a:avLst/>
          </a:prstGeom>
          <a:noFill/>
        </p:spPr>
        <p:txBody>
          <a:bodyPr wrap="none" rtlCol="0">
            <a:spAutoFit/>
          </a:bodyPr>
          <a:lstStyle/>
          <a:p>
            <a:r>
              <a:rPr lang="en-GB" sz="2000" dirty="0">
                <a:solidFill>
                  <a:schemeClr val="bg1"/>
                </a:solidFill>
              </a:rPr>
              <a:t>C</a:t>
            </a:r>
            <a:endParaRPr lang="en-GB" dirty="0">
              <a:solidFill>
                <a:schemeClr val="bg1"/>
              </a:solidFill>
            </a:endParaRPr>
          </a:p>
        </p:txBody>
      </p:sp>
      <p:sp>
        <p:nvSpPr>
          <p:cNvPr id="25" name="TextBox 24"/>
          <p:cNvSpPr txBox="1"/>
          <p:nvPr/>
        </p:nvSpPr>
        <p:spPr>
          <a:xfrm>
            <a:off x="5420299" y="4486005"/>
            <a:ext cx="341760" cy="400110"/>
          </a:xfrm>
          <a:prstGeom prst="rect">
            <a:avLst/>
          </a:prstGeom>
          <a:noFill/>
        </p:spPr>
        <p:txBody>
          <a:bodyPr wrap="none" rtlCol="0">
            <a:spAutoFit/>
          </a:bodyPr>
          <a:lstStyle/>
          <a:p>
            <a:r>
              <a:rPr lang="en-GB" sz="2000" dirty="0">
                <a:solidFill>
                  <a:schemeClr val="bg1"/>
                </a:solidFill>
              </a:rPr>
              <a:t>D</a:t>
            </a:r>
            <a:endParaRPr lang="en-GB" dirty="0">
              <a:solidFill>
                <a:schemeClr val="bg1"/>
              </a:solidFill>
            </a:endParaRPr>
          </a:p>
        </p:txBody>
      </p:sp>
      <p:sp>
        <p:nvSpPr>
          <p:cNvPr id="26" name="TextBox 25"/>
          <p:cNvSpPr txBox="1"/>
          <p:nvPr/>
        </p:nvSpPr>
        <p:spPr>
          <a:xfrm>
            <a:off x="7926707" y="4492458"/>
            <a:ext cx="324128" cy="400110"/>
          </a:xfrm>
          <a:prstGeom prst="rect">
            <a:avLst/>
          </a:prstGeom>
          <a:noFill/>
        </p:spPr>
        <p:txBody>
          <a:bodyPr wrap="none" rtlCol="0">
            <a:spAutoFit/>
          </a:bodyPr>
          <a:lstStyle/>
          <a:p>
            <a:r>
              <a:rPr lang="en-GB" sz="2000" dirty="0" smtClean="0">
                <a:solidFill>
                  <a:schemeClr val="bg1"/>
                </a:solidFill>
              </a:rPr>
              <a:t>B</a:t>
            </a:r>
            <a:endParaRPr lang="en-GB" dirty="0">
              <a:solidFill>
                <a:schemeClr val="bg1"/>
              </a:solidFill>
            </a:endParaRPr>
          </a:p>
        </p:txBody>
      </p:sp>
      <p:sp>
        <p:nvSpPr>
          <p:cNvPr id="27" name="TextBox 26"/>
          <p:cNvSpPr txBox="1"/>
          <p:nvPr/>
        </p:nvSpPr>
        <p:spPr>
          <a:xfrm>
            <a:off x="6051280" y="4332117"/>
            <a:ext cx="1565368" cy="707886"/>
          </a:xfrm>
          <a:prstGeom prst="rect">
            <a:avLst/>
          </a:prstGeom>
          <a:noFill/>
        </p:spPr>
        <p:txBody>
          <a:bodyPr wrap="square" rtlCol="0">
            <a:spAutoFit/>
          </a:bodyPr>
          <a:lstStyle/>
          <a:p>
            <a:pPr algn="ctr"/>
            <a:r>
              <a:rPr lang="en-GB" sz="2000" i="1" dirty="0" smtClean="0">
                <a:solidFill>
                  <a:schemeClr val="bg1"/>
                </a:solidFill>
              </a:rPr>
              <a:t>System Performance</a:t>
            </a:r>
            <a:endParaRPr lang="en-GB" i="1" dirty="0">
              <a:solidFill>
                <a:schemeClr val="bg1"/>
              </a:solidFill>
            </a:endParaRPr>
          </a:p>
        </p:txBody>
      </p:sp>
      <p:sp>
        <p:nvSpPr>
          <p:cNvPr id="28" name="Bent Arrow 27"/>
          <p:cNvSpPr/>
          <p:nvPr/>
        </p:nvSpPr>
        <p:spPr>
          <a:xfrm rot="5400000">
            <a:off x="7041634" y="3416031"/>
            <a:ext cx="1076785" cy="1171205"/>
          </a:xfrm>
          <a:prstGeom prst="bentArrow">
            <a:avLst>
              <a:gd name="adj1" fmla="val 3531"/>
              <a:gd name="adj2" fmla="val 7789"/>
              <a:gd name="adj3" fmla="val 25000"/>
              <a:gd name="adj4" fmla="val 75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Bent Arrow 28"/>
          <p:cNvSpPr/>
          <p:nvPr/>
        </p:nvSpPr>
        <p:spPr>
          <a:xfrm rot="5400000" flipH="1" flipV="1">
            <a:off x="5533496" y="4803204"/>
            <a:ext cx="1128500" cy="1190890"/>
          </a:xfrm>
          <a:prstGeom prst="bentArrow">
            <a:avLst>
              <a:gd name="adj1" fmla="val 4202"/>
              <a:gd name="adj2" fmla="val 7789"/>
              <a:gd name="adj3" fmla="val 25000"/>
              <a:gd name="adj4" fmla="val 75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Bent Arrow 29"/>
          <p:cNvSpPr/>
          <p:nvPr/>
        </p:nvSpPr>
        <p:spPr>
          <a:xfrm>
            <a:off x="5534805" y="3409221"/>
            <a:ext cx="1158385" cy="1130805"/>
          </a:xfrm>
          <a:prstGeom prst="bentArrow">
            <a:avLst>
              <a:gd name="adj1" fmla="val 3644"/>
              <a:gd name="adj2" fmla="val 7789"/>
              <a:gd name="adj3" fmla="val 25000"/>
              <a:gd name="adj4" fmla="val 75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Bent Arrow 30"/>
          <p:cNvSpPr/>
          <p:nvPr/>
        </p:nvSpPr>
        <p:spPr>
          <a:xfrm rot="10800000">
            <a:off x="6994425" y="4834399"/>
            <a:ext cx="1120226" cy="1193997"/>
          </a:xfrm>
          <a:prstGeom prst="bentArrow">
            <a:avLst>
              <a:gd name="adj1" fmla="val 4756"/>
              <a:gd name="adj2" fmla="val 7789"/>
              <a:gd name="adj3" fmla="val 25000"/>
              <a:gd name="adj4" fmla="val 75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2" name="Straight Arrow Connector 31"/>
          <p:cNvCxnSpPr>
            <a:stCxn id="23" idx="2"/>
            <a:endCxn id="27" idx="0"/>
          </p:cNvCxnSpPr>
          <p:nvPr/>
        </p:nvCxnSpPr>
        <p:spPr>
          <a:xfrm flipH="1">
            <a:off x="6833964" y="3633242"/>
            <a:ext cx="6412" cy="69887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4" idx="0"/>
            <a:endCxn id="27" idx="2"/>
          </p:cNvCxnSpPr>
          <p:nvPr/>
        </p:nvCxnSpPr>
        <p:spPr>
          <a:xfrm flipV="1">
            <a:off x="6833964" y="5040003"/>
            <a:ext cx="0" cy="69887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7" idx="3"/>
          </p:cNvCxnSpPr>
          <p:nvPr/>
        </p:nvCxnSpPr>
        <p:spPr>
          <a:xfrm flipH="1" flipV="1">
            <a:off x="7616648" y="4686060"/>
            <a:ext cx="310059" cy="645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5" idx="3"/>
            <a:endCxn id="27" idx="1"/>
          </p:cNvCxnSpPr>
          <p:nvPr/>
        </p:nvCxnSpPr>
        <p:spPr>
          <a:xfrm>
            <a:off x="5762059" y="4686060"/>
            <a:ext cx="289221"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8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grpId="0" nodeType="clickEffect">
                                  <p:stCondLst>
                                    <p:cond delay="0"/>
                                  </p:stCondLst>
                                  <p:childTnLst>
                                    <p:animScale>
                                      <p:cBhvr>
                                        <p:cTn id="17" dur="1000" fill="hold"/>
                                        <p:tgtEl>
                                          <p:spTgt spid="23"/>
                                        </p:tgtEl>
                                      </p:cBhvr>
                                      <p:by x="150000" y="150000"/>
                                    </p:animScale>
                                  </p:childTnLst>
                                </p:cTn>
                              </p:par>
                              <p:par>
                                <p:cTn id="18" presetID="22" presetClass="entr" presetSubtype="8" fill="hold" grpId="0" nodeType="withEffect">
                                  <p:stCondLst>
                                    <p:cond delay="50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1000"/>
                                        <p:tgtEl>
                                          <p:spTgt spid="28"/>
                                        </p:tgtEl>
                                      </p:cBhvr>
                                    </p:animEffect>
                                  </p:childTnLst>
                                </p:cTn>
                              </p:par>
                              <p:par>
                                <p:cTn id="21" presetID="22" presetClass="entr" presetSubtype="1" fill="hold" nodeType="withEffect">
                                  <p:stCondLst>
                                    <p:cond delay="50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1000"/>
                                        <p:tgtEl>
                                          <p:spTgt spid="32"/>
                                        </p:tgtEl>
                                      </p:cBhvr>
                                    </p:animEffect>
                                  </p:childTnLst>
                                </p:cTn>
                              </p:par>
                              <p:par>
                                <p:cTn id="24" presetID="26" presetClass="emph" presetSubtype="0" fill="hold" grpId="0" nodeType="withEffect">
                                  <p:stCondLst>
                                    <p:cond delay="1000"/>
                                  </p:stCondLst>
                                  <p:childTnLst>
                                    <p:animEffect transition="out" filter="fade">
                                      <p:cBhvr>
                                        <p:cTn id="25" dur="500" tmFilter="0, 0; .2, .5; .8, .5; 1, 0"/>
                                        <p:tgtEl>
                                          <p:spTgt spid="27"/>
                                        </p:tgtEl>
                                      </p:cBhvr>
                                    </p:animEffect>
                                    <p:animScale>
                                      <p:cBhvr>
                                        <p:cTn id="26" dur="250" autoRev="1" fill="hold"/>
                                        <p:tgtEl>
                                          <p:spTgt spid="27"/>
                                        </p:tgtEl>
                                      </p:cBhvr>
                                      <p:by x="105000" y="105000"/>
                                    </p:animScale>
                                  </p:childTnLst>
                                </p:cTn>
                              </p:par>
                            </p:childTnLst>
                          </p:cTn>
                        </p:par>
                        <p:par>
                          <p:cTn id="27" fill="hold">
                            <p:stCondLst>
                              <p:cond delay="1500"/>
                            </p:stCondLst>
                            <p:childTnLst>
                              <p:par>
                                <p:cTn id="28" presetID="6" presetClass="emph" presetSubtype="0" fill="hold" grpId="0" nodeType="afterEffect">
                                  <p:stCondLst>
                                    <p:cond delay="0"/>
                                  </p:stCondLst>
                                  <p:childTnLst>
                                    <p:animScale>
                                      <p:cBhvr>
                                        <p:cTn id="29" dur="1000" fill="hold"/>
                                        <p:tgtEl>
                                          <p:spTgt spid="26"/>
                                        </p:tgtEl>
                                      </p:cBhvr>
                                      <p:by x="150000" y="150000"/>
                                    </p:animScale>
                                  </p:childTnLst>
                                </p:cTn>
                              </p:par>
                              <p:par>
                                <p:cTn id="30" presetID="22" presetClass="entr" presetSubtype="1" fill="hold" grpId="0" nodeType="withEffect">
                                  <p:stCondLst>
                                    <p:cond delay="500"/>
                                  </p:stCondLst>
                                  <p:childTnLst>
                                    <p:set>
                                      <p:cBhvr>
                                        <p:cTn id="31" dur="1" fill="hold">
                                          <p:stCondLst>
                                            <p:cond delay="0"/>
                                          </p:stCondLst>
                                        </p:cTn>
                                        <p:tgtEl>
                                          <p:spTgt spid="31"/>
                                        </p:tgtEl>
                                        <p:attrNameLst>
                                          <p:attrName>style.visibility</p:attrName>
                                        </p:attrNameLst>
                                      </p:cBhvr>
                                      <p:to>
                                        <p:strVal val="visible"/>
                                      </p:to>
                                    </p:set>
                                    <p:animEffect transition="in" filter="wipe(up)">
                                      <p:cBhvr>
                                        <p:cTn id="32" dur="1000"/>
                                        <p:tgtEl>
                                          <p:spTgt spid="31"/>
                                        </p:tgtEl>
                                      </p:cBhvr>
                                    </p:animEffect>
                                  </p:childTnLst>
                                </p:cTn>
                              </p:par>
                              <p:par>
                                <p:cTn id="33" presetID="22" presetClass="entr" presetSubtype="2" fill="hold" nodeType="withEffect">
                                  <p:stCondLst>
                                    <p:cond delay="500"/>
                                  </p:stCondLst>
                                  <p:childTnLst>
                                    <p:set>
                                      <p:cBhvr>
                                        <p:cTn id="34" dur="1" fill="hold">
                                          <p:stCondLst>
                                            <p:cond delay="0"/>
                                          </p:stCondLst>
                                        </p:cTn>
                                        <p:tgtEl>
                                          <p:spTgt spid="34"/>
                                        </p:tgtEl>
                                        <p:attrNameLst>
                                          <p:attrName>style.visibility</p:attrName>
                                        </p:attrNameLst>
                                      </p:cBhvr>
                                      <p:to>
                                        <p:strVal val="visible"/>
                                      </p:to>
                                    </p:set>
                                    <p:animEffect transition="in" filter="wipe(right)">
                                      <p:cBhvr>
                                        <p:cTn id="35" dur="1000"/>
                                        <p:tgtEl>
                                          <p:spTgt spid="34"/>
                                        </p:tgtEl>
                                      </p:cBhvr>
                                    </p:animEffect>
                                  </p:childTnLst>
                                </p:cTn>
                              </p:par>
                              <p:par>
                                <p:cTn id="36" presetID="26" presetClass="emph" presetSubtype="0" fill="hold" grpId="1" nodeType="withEffect">
                                  <p:stCondLst>
                                    <p:cond delay="1000"/>
                                  </p:stCondLst>
                                  <p:childTnLst>
                                    <p:animEffect transition="out" filter="fade">
                                      <p:cBhvr>
                                        <p:cTn id="37" dur="500" tmFilter="0, 0; .2, .5; .8, .5; 1, 0"/>
                                        <p:tgtEl>
                                          <p:spTgt spid="27"/>
                                        </p:tgtEl>
                                      </p:cBhvr>
                                    </p:animEffect>
                                    <p:animScale>
                                      <p:cBhvr>
                                        <p:cTn id="38" dur="250" autoRev="1" fill="hold"/>
                                        <p:tgtEl>
                                          <p:spTgt spid="27"/>
                                        </p:tgtEl>
                                      </p:cBhvr>
                                      <p:by x="105000" y="105000"/>
                                    </p:animScale>
                                  </p:childTnLst>
                                </p:cTn>
                              </p:par>
                            </p:childTnLst>
                          </p:cTn>
                        </p:par>
                        <p:par>
                          <p:cTn id="39" fill="hold">
                            <p:stCondLst>
                              <p:cond delay="3000"/>
                            </p:stCondLst>
                            <p:childTnLst>
                              <p:par>
                                <p:cTn id="40" presetID="6" presetClass="emph" presetSubtype="0" fill="hold" grpId="0" nodeType="afterEffect">
                                  <p:stCondLst>
                                    <p:cond delay="0"/>
                                  </p:stCondLst>
                                  <p:childTnLst>
                                    <p:animScale>
                                      <p:cBhvr>
                                        <p:cTn id="41" dur="1000" fill="hold"/>
                                        <p:tgtEl>
                                          <p:spTgt spid="24"/>
                                        </p:tgtEl>
                                      </p:cBhvr>
                                      <p:by x="150000" y="150000"/>
                                    </p:animScale>
                                  </p:childTnLst>
                                </p:cTn>
                              </p:par>
                              <p:par>
                                <p:cTn id="42" presetID="22" presetClass="entr" presetSubtype="4" fill="hold" nodeType="withEffect">
                                  <p:stCondLst>
                                    <p:cond delay="500"/>
                                  </p:stCondLst>
                                  <p:childTnLst>
                                    <p:set>
                                      <p:cBhvr>
                                        <p:cTn id="43" dur="1" fill="hold">
                                          <p:stCondLst>
                                            <p:cond delay="0"/>
                                          </p:stCondLst>
                                        </p:cTn>
                                        <p:tgtEl>
                                          <p:spTgt spid="33"/>
                                        </p:tgtEl>
                                        <p:attrNameLst>
                                          <p:attrName>style.visibility</p:attrName>
                                        </p:attrNameLst>
                                      </p:cBhvr>
                                      <p:to>
                                        <p:strVal val="visible"/>
                                      </p:to>
                                    </p:set>
                                    <p:animEffect transition="in" filter="wipe(down)">
                                      <p:cBhvr>
                                        <p:cTn id="44" dur="1000"/>
                                        <p:tgtEl>
                                          <p:spTgt spid="33"/>
                                        </p:tgtEl>
                                      </p:cBhvr>
                                    </p:animEffect>
                                  </p:childTnLst>
                                </p:cTn>
                              </p:par>
                              <p:par>
                                <p:cTn id="45" presetID="22" presetClass="entr" presetSubtype="4" fill="hold" grpId="0" nodeType="withEffect">
                                  <p:stCondLst>
                                    <p:cond delay="50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1000"/>
                                        <p:tgtEl>
                                          <p:spTgt spid="29"/>
                                        </p:tgtEl>
                                      </p:cBhvr>
                                    </p:animEffect>
                                  </p:childTnLst>
                                </p:cTn>
                              </p:par>
                              <p:par>
                                <p:cTn id="48" presetID="26" presetClass="emph" presetSubtype="0" fill="hold" grpId="2" nodeType="withEffect">
                                  <p:stCondLst>
                                    <p:cond delay="1000"/>
                                  </p:stCondLst>
                                  <p:childTnLst>
                                    <p:animEffect transition="out" filter="fade">
                                      <p:cBhvr>
                                        <p:cTn id="49" dur="500" tmFilter="0, 0; .2, .5; .8, .5; 1, 0"/>
                                        <p:tgtEl>
                                          <p:spTgt spid="27"/>
                                        </p:tgtEl>
                                      </p:cBhvr>
                                    </p:animEffect>
                                    <p:animScale>
                                      <p:cBhvr>
                                        <p:cTn id="50" dur="250" autoRev="1" fill="hold"/>
                                        <p:tgtEl>
                                          <p:spTgt spid="27"/>
                                        </p:tgtEl>
                                      </p:cBhvr>
                                      <p:by x="105000" y="105000"/>
                                    </p:animScale>
                                  </p:childTnLst>
                                </p:cTn>
                              </p:par>
                            </p:childTnLst>
                          </p:cTn>
                        </p:par>
                        <p:par>
                          <p:cTn id="51" fill="hold">
                            <p:stCondLst>
                              <p:cond delay="4500"/>
                            </p:stCondLst>
                            <p:childTnLst>
                              <p:par>
                                <p:cTn id="52" presetID="6" presetClass="emph" presetSubtype="0" fill="hold" grpId="0" nodeType="afterEffect">
                                  <p:stCondLst>
                                    <p:cond delay="0"/>
                                  </p:stCondLst>
                                  <p:childTnLst>
                                    <p:animScale>
                                      <p:cBhvr>
                                        <p:cTn id="53" dur="1000" fill="hold"/>
                                        <p:tgtEl>
                                          <p:spTgt spid="25"/>
                                        </p:tgtEl>
                                      </p:cBhvr>
                                      <p:by x="150000" y="150000"/>
                                    </p:animScale>
                                  </p:childTnLst>
                                </p:cTn>
                              </p:par>
                              <p:par>
                                <p:cTn id="54" presetID="22" presetClass="entr" presetSubtype="8" fill="hold" nodeType="withEffect">
                                  <p:stCondLst>
                                    <p:cond delay="50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1000"/>
                                        <p:tgtEl>
                                          <p:spTgt spid="35"/>
                                        </p:tgtEl>
                                      </p:cBhvr>
                                    </p:animEffect>
                                  </p:childTnLst>
                                </p:cTn>
                              </p:par>
                              <p:par>
                                <p:cTn id="57" presetID="22" presetClass="entr" presetSubtype="8"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P spid="25" grpId="0"/>
      <p:bldP spid="26" grpId="0"/>
      <p:bldP spid="27" grpId="0"/>
      <p:bldP spid="27" grpId="1"/>
      <p:bldP spid="27" grpId="2"/>
      <p:bldP spid="28" grpId="0" animBg="1"/>
      <p:bldP spid="29"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p:cNvSpPr>
            <a:spLocks noGrp="1"/>
          </p:cNvSpPr>
          <p:nvPr>
            <p:ph type="subTitle" idx="1"/>
          </p:nvPr>
        </p:nvSpPr>
        <p:spPr>
          <a:xfrm>
            <a:off x="2035277" y="5050465"/>
            <a:ext cx="5965722" cy="1230406"/>
          </a:xfrm>
        </p:spPr>
        <p:txBody>
          <a:bodyPr>
            <a:normAutofit/>
          </a:bodyPr>
          <a:lstStyle/>
          <a:p>
            <a:pPr algn="l"/>
            <a:r>
              <a:rPr lang="en-GB" dirty="0" smtClean="0"/>
              <a:t>Ciarán McInerney, PhD.</a:t>
            </a:r>
          </a:p>
          <a:p>
            <a:pPr algn="l"/>
            <a:r>
              <a:rPr lang="en-GB" dirty="0" smtClean="0"/>
              <a:t>@</a:t>
            </a:r>
            <a:r>
              <a:rPr lang="en-GB" dirty="0" err="1"/>
              <a:t>CMc_PhD</a:t>
            </a:r>
            <a:endParaRPr lang="en-GB" dirty="0"/>
          </a:p>
          <a:p>
            <a:endParaRPr lang="en-GB" dirty="0"/>
          </a:p>
        </p:txBody>
      </p:sp>
      <p:sp>
        <p:nvSpPr>
          <p:cNvPr id="8" name="Title 7"/>
          <p:cNvSpPr>
            <a:spLocks noGrp="1"/>
          </p:cNvSpPr>
          <p:nvPr>
            <p:ph type="ctrTitle"/>
          </p:nvPr>
        </p:nvSpPr>
        <p:spPr>
          <a:xfrm>
            <a:off x="685800" y="1882461"/>
            <a:ext cx="7772400" cy="1795008"/>
          </a:xfrm>
        </p:spPr>
        <p:txBody>
          <a:bodyPr>
            <a:normAutofit fontScale="90000"/>
          </a:bodyPr>
          <a:lstStyle/>
          <a:p>
            <a:pPr algn="l"/>
            <a:r>
              <a:rPr lang="en-GB" dirty="0"/>
              <a:t>Patient-safety challenges posed by new and emerging health information technologies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1871" y="4143383"/>
            <a:ext cx="2137487" cy="2137487"/>
          </a:xfrm>
          <a:prstGeom prst="rect">
            <a:avLst/>
          </a:prstGeom>
        </p:spPr>
      </p:pic>
    </p:spTree>
    <p:extLst>
      <p:ext uri="{BB962C8B-B14F-4D97-AF65-F5344CB8AC3E}">
        <p14:creationId xmlns:p14="http://schemas.microsoft.com/office/powerpoint/2010/main" val="37816862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mtClean="0"/>
              <a:t>Breakout sessions</a:t>
            </a:r>
            <a:endParaRPr lang="en-GB"/>
          </a:p>
        </p:txBody>
      </p:sp>
    </p:spTree>
    <p:extLst>
      <p:ext uri="{BB962C8B-B14F-4D97-AF65-F5344CB8AC3E}">
        <p14:creationId xmlns:p14="http://schemas.microsoft.com/office/powerpoint/2010/main" val="7415501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5354" y="1662112"/>
            <a:ext cx="2800350" cy="4349750"/>
          </a:xfrm>
        </p:spPr>
      </p:pic>
      <p:cxnSp>
        <p:nvCxnSpPr>
          <p:cNvPr id="5" name="Straight Connector 4"/>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844955" y="2634017"/>
            <a:ext cx="3670394" cy="3445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dirty="0" smtClean="0"/>
              <a:t>Right information,</a:t>
            </a:r>
          </a:p>
          <a:p>
            <a:pPr marL="0" indent="0">
              <a:lnSpc>
                <a:spcPct val="150000"/>
              </a:lnSpc>
              <a:buNone/>
            </a:pPr>
            <a:r>
              <a:rPr lang="en-GB" dirty="0" smtClean="0"/>
              <a:t>Right person, </a:t>
            </a:r>
          </a:p>
          <a:p>
            <a:pPr marL="0" indent="0">
              <a:lnSpc>
                <a:spcPct val="150000"/>
              </a:lnSpc>
              <a:buNone/>
            </a:pPr>
            <a:r>
              <a:rPr lang="en-GB" dirty="0" smtClean="0"/>
              <a:t>Right place,</a:t>
            </a:r>
          </a:p>
          <a:p>
            <a:pPr marL="0" indent="0">
              <a:lnSpc>
                <a:spcPct val="150000"/>
              </a:lnSpc>
              <a:buNone/>
            </a:pPr>
            <a:r>
              <a:rPr lang="en-GB" dirty="0" smtClean="0"/>
              <a:t>Right time</a:t>
            </a:r>
          </a:p>
          <a:p>
            <a:pPr marL="0" indent="0">
              <a:lnSpc>
                <a:spcPct val="150000"/>
              </a:lnSpc>
              <a:buNone/>
            </a:pPr>
            <a:r>
              <a:rPr lang="en-GB" sz="1800" dirty="0" smtClean="0"/>
              <a:t>(</a:t>
            </a:r>
            <a:r>
              <a:rPr lang="en-GB" sz="1800" dirty="0" err="1" smtClean="0"/>
              <a:t>Kaelber</a:t>
            </a:r>
            <a:r>
              <a:rPr lang="en-GB" sz="1800" dirty="0" smtClean="0"/>
              <a:t> &amp; Bates, 2007)</a:t>
            </a:r>
            <a:endParaRPr lang="en-GB" sz="1800" dirty="0"/>
          </a:p>
        </p:txBody>
      </p:sp>
      <p:sp>
        <p:nvSpPr>
          <p:cNvPr id="7" name="Rectangle 6"/>
          <p:cNvSpPr/>
          <p:nvPr/>
        </p:nvSpPr>
        <p:spPr>
          <a:xfrm>
            <a:off x="5180515" y="6300336"/>
            <a:ext cx="3659271" cy="307777"/>
          </a:xfrm>
          <a:prstGeom prst="rect">
            <a:avLst/>
          </a:prstGeom>
        </p:spPr>
        <p:txBody>
          <a:bodyPr wrap="none">
            <a:spAutoFit/>
          </a:bodyPr>
          <a:lstStyle/>
          <a:p>
            <a:pPr algn="r"/>
            <a:r>
              <a:rPr lang="en-GB" sz="1400" dirty="0" err="1" smtClean="0">
                <a:solidFill>
                  <a:schemeClr val="bg1"/>
                </a:solidFill>
              </a:rPr>
              <a:t>Kaelber</a:t>
            </a:r>
            <a:r>
              <a:rPr lang="en-GB" sz="1400" dirty="0" smtClean="0">
                <a:solidFill>
                  <a:schemeClr val="bg1"/>
                </a:solidFill>
              </a:rPr>
              <a:t> and Bates, 2007. </a:t>
            </a:r>
            <a:r>
              <a:rPr lang="en-GB" sz="1400" i="1" dirty="0" smtClean="0">
                <a:solidFill>
                  <a:schemeClr val="bg1"/>
                </a:solidFill>
              </a:rPr>
              <a:t>J Bio </a:t>
            </a:r>
            <a:r>
              <a:rPr lang="en-GB" sz="1400" i="1" dirty="0" err="1" smtClean="0">
                <a:solidFill>
                  <a:schemeClr val="bg1"/>
                </a:solidFill>
              </a:rPr>
              <a:t>Infor</a:t>
            </a:r>
            <a:r>
              <a:rPr lang="en-GB" sz="1400" dirty="0" smtClean="0">
                <a:solidFill>
                  <a:schemeClr val="bg1"/>
                </a:solidFill>
              </a:rPr>
              <a:t>. 40(</a:t>
            </a:r>
            <a:r>
              <a:rPr lang="en-GB" sz="1400" dirty="0" err="1" smtClean="0">
                <a:solidFill>
                  <a:schemeClr val="bg1"/>
                </a:solidFill>
              </a:rPr>
              <a:t>Suppl</a:t>
            </a:r>
            <a:r>
              <a:rPr lang="en-GB" sz="1400" dirty="0" smtClean="0">
                <a:solidFill>
                  <a:schemeClr val="bg1"/>
                </a:solidFill>
              </a:rPr>
              <a:t> 6)</a:t>
            </a:r>
          </a:p>
        </p:txBody>
      </p:sp>
    </p:spTree>
    <p:extLst>
      <p:ext uri="{BB962C8B-B14F-4D97-AF65-F5344CB8AC3E}">
        <p14:creationId xmlns:p14="http://schemas.microsoft.com/office/powerpoint/2010/main" val="4278777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229308"/>
          </a:xfrm>
        </p:spPr>
        <p:txBody>
          <a:bodyPr>
            <a:normAutofit/>
          </a:bodyPr>
          <a:lstStyle/>
          <a:p>
            <a:r>
              <a:rPr lang="en-GB" dirty="0" smtClean="0"/>
              <a:t>Situational Assessment</a:t>
            </a:r>
            <a:br>
              <a:rPr lang="en-GB" dirty="0" smtClean="0"/>
            </a:br>
            <a:r>
              <a:rPr lang="en-GB" sz="2400" i="1" dirty="0"/>
              <a:t>What (we think) we know</a:t>
            </a:r>
            <a:endParaRPr lang="en-GB" i="1" dirty="0"/>
          </a:p>
        </p:txBody>
      </p:sp>
      <p:pic>
        <p:nvPicPr>
          <p:cNvPr id="65" name="Content Placeholder 64"/>
          <p:cNvPicPr>
            <a:picLocks noGrp="1" noChangeAspect="1"/>
          </p:cNvPicPr>
          <p:nvPr>
            <p:ph idx="1"/>
          </p:nvPr>
        </p:nvPicPr>
        <p:blipFill>
          <a:blip r:embed="rId3">
            <a:lum bright="70000" contrast="-70000"/>
            <a:extLst>
              <a:ext uri="{28A0092B-C50C-407E-A947-70E740481C1C}">
                <a14:useLocalDpi xmlns:a14="http://schemas.microsoft.com/office/drawing/2010/main" val="0"/>
              </a:ext>
            </a:extLst>
          </a:blip>
          <a:stretch>
            <a:fillRect/>
          </a:stretch>
        </p:blipFill>
        <p:spPr>
          <a:xfrm>
            <a:off x="7331622" y="4963656"/>
            <a:ext cx="720000" cy="720000"/>
          </a:xfrm>
        </p:spPr>
      </p:pic>
      <p:grpSp>
        <p:nvGrpSpPr>
          <p:cNvPr id="3" name="Group 2"/>
          <p:cNvGrpSpPr/>
          <p:nvPr/>
        </p:nvGrpSpPr>
        <p:grpSpPr>
          <a:xfrm>
            <a:off x="1095373" y="2958591"/>
            <a:ext cx="3795778" cy="2926278"/>
            <a:chOff x="307853" y="1844418"/>
            <a:chExt cx="4791331" cy="3693779"/>
          </a:xfrm>
        </p:grpSpPr>
        <p:sp>
          <p:nvSpPr>
            <p:cNvPr id="10" name="Oval 9"/>
            <p:cNvSpPr/>
            <p:nvPr/>
          </p:nvSpPr>
          <p:spPr>
            <a:xfrm>
              <a:off x="981721" y="2244528"/>
              <a:ext cx="3277288" cy="3277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976756" y="1844418"/>
              <a:ext cx="1207190" cy="400110"/>
            </a:xfrm>
            <a:prstGeom prst="rect">
              <a:avLst/>
            </a:prstGeom>
            <a:noFill/>
          </p:spPr>
          <p:txBody>
            <a:bodyPr wrap="none" rtlCol="0">
              <a:spAutoFit/>
            </a:bodyPr>
            <a:lstStyle/>
            <a:p>
              <a:pPr algn="ctr"/>
              <a:r>
                <a:rPr lang="en-GB" sz="2000" dirty="0" smtClean="0">
                  <a:solidFill>
                    <a:schemeClr val="bg1"/>
                  </a:solidFill>
                </a:rPr>
                <a:t>Hardware</a:t>
              </a:r>
              <a:endParaRPr lang="en-GB" dirty="0">
                <a:solidFill>
                  <a:schemeClr val="bg1"/>
                </a:solidFill>
              </a:endParaRPr>
            </a:p>
          </p:txBody>
        </p:sp>
        <p:sp>
          <p:nvSpPr>
            <p:cNvPr id="6" name="TextBox 5"/>
            <p:cNvSpPr txBox="1"/>
            <p:nvPr/>
          </p:nvSpPr>
          <p:spPr>
            <a:xfrm>
              <a:off x="4189069" y="2997931"/>
              <a:ext cx="897684" cy="400110"/>
            </a:xfrm>
            <a:prstGeom prst="rect">
              <a:avLst/>
            </a:prstGeom>
            <a:noFill/>
          </p:spPr>
          <p:txBody>
            <a:bodyPr wrap="none" rtlCol="0">
              <a:spAutoFit/>
            </a:bodyPr>
            <a:lstStyle/>
            <a:p>
              <a:pPr algn="ctr"/>
              <a:r>
                <a:rPr lang="en-GB" sz="2000" dirty="0" smtClean="0">
                  <a:solidFill>
                    <a:schemeClr val="bg1"/>
                  </a:solidFill>
                </a:rPr>
                <a:t>People</a:t>
              </a:r>
              <a:endParaRPr lang="en-GB" dirty="0">
                <a:solidFill>
                  <a:schemeClr val="bg1"/>
                </a:solidFill>
              </a:endParaRPr>
            </a:p>
          </p:txBody>
        </p:sp>
        <p:sp>
          <p:nvSpPr>
            <p:cNvPr id="7" name="TextBox 6"/>
            <p:cNvSpPr txBox="1"/>
            <p:nvPr/>
          </p:nvSpPr>
          <p:spPr>
            <a:xfrm>
              <a:off x="675951" y="5138087"/>
              <a:ext cx="1120949" cy="400110"/>
            </a:xfrm>
            <a:prstGeom prst="rect">
              <a:avLst/>
            </a:prstGeom>
            <a:noFill/>
          </p:spPr>
          <p:txBody>
            <a:bodyPr wrap="none" rtlCol="0">
              <a:spAutoFit/>
            </a:bodyPr>
            <a:lstStyle/>
            <a:p>
              <a:pPr algn="ctr"/>
              <a:r>
                <a:rPr lang="en-GB" sz="2000" dirty="0" smtClean="0">
                  <a:solidFill>
                    <a:schemeClr val="bg1"/>
                  </a:solidFill>
                </a:rPr>
                <a:t>Software</a:t>
              </a:r>
              <a:endParaRPr lang="en-GB" dirty="0">
                <a:solidFill>
                  <a:schemeClr val="bg1"/>
                </a:solidFill>
              </a:endParaRPr>
            </a:p>
          </p:txBody>
        </p:sp>
        <p:sp>
          <p:nvSpPr>
            <p:cNvPr id="8" name="TextBox 7"/>
            <p:cNvSpPr txBox="1"/>
            <p:nvPr/>
          </p:nvSpPr>
          <p:spPr>
            <a:xfrm>
              <a:off x="3892699" y="4841859"/>
              <a:ext cx="1206485" cy="400110"/>
            </a:xfrm>
            <a:prstGeom prst="rect">
              <a:avLst/>
            </a:prstGeom>
            <a:noFill/>
          </p:spPr>
          <p:txBody>
            <a:bodyPr wrap="none" rtlCol="0">
              <a:spAutoFit/>
            </a:bodyPr>
            <a:lstStyle/>
            <a:p>
              <a:pPr algn="ctr"/>
              <a:r>
                <a:rPr lang="en-GB" sz="2000" dirty="0" smtClean="0">
                  <a:solidFill>
                    <a:schemeClr val="bg1"/>
                  </a:solidFill>
                </a:rPr>
                <a:t>Processes</a:t>
              </a:r>
              <a:endParaRPr lang="en-GB" dirty="0">
                <a:solidFill>
                  <a:schemeClr val="bg1"/>
                </a:solidFill>
              </a:endParaRPr>
            </a:p>
          </p:txBody>
        </p:sp>
        <p:sp>
          <p:nvSpPr>
            <p:cNvPr id="9" name="TextBox 8"/>
            <p:cNvSpPr txBox="1"/>
            <p:nvPr/>
          </p:nvSpPr>
          <p:spPr>
            <a:xfrm>
              <a:off x="307853" y="3591280"/>
              <a:ext cx="669672" cy="400110"/>
            </a:xfrm>
            <a:prstGeom prst="rect">
              <a:avLst/>
            </a:prstGeom>
            <a:noFill/>
          </p:spPr>
          <p:txBody>
            <a:bodyPr wrap="none" rtlCol="0">
              <a:spAutoFit/>
            </a:bodyPr>
            <a:lstStyle/>
            <a:p>
              <a:pPr algn="ctr"/>
              <a:r>
                <a:rPr lang="en-GB" sz="2000" dirty="0" smtClean="0">
                  <a:solidFill>
                    <a:schemeClr val="bg1"/>
                  </a:solidFill>
                </a:rPr>
                <a:t>Data</a:t>
              </a:r>
              <a:endParaRPr lang="en-GB" dirty="0">
                <a:solidFill>
                  <a:schemeClr val="bg1"/>
                </a:solidFill>
              </a:endParaRPr>
            </a:p>
          </p:txBody>
        </p:sp>
        <p:cxnSp>
          <p:nvCxnSpPr>
            <p:cNvPr id="12" name="Straight Connector 11"/>
            <p:cNvCxnSpPr>
              <a:stCxn id="5" idx="2"/>
              <a:endCxn id="6" idx="1"/>
            </p:cNvCxnSpPr>
            <p:nvPr/>
          </p:nvCxnSpPr>
          <p:spPr>
            <a:xfrm>
              <a:off x="2580351" y="2244528"/>
              <a:ext cx="1547493" cy="98221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2"/>
              <a:endCxn id="7" idx="3"/>
            </p:cNvCxnSpPr>
            <p:nvPr/>
          </p:nvCxnSpPr>
          <p:spPr>
            <a:xfrm flipH="1">
              <a:off x="1809465" y="2244528"/>
              <a:ext cx="770886" cy="303168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3"/>
              <a:endCxn id="7" idx="3"/>
            </p:cNvCxnSpPr>
            <p:nvPr/>
          </p:nvCxnSpPr>
          <p:spPr>
            <a:xfrm>
              <a:off x="977525" y="3791335"/>
              <a:ext cx="831940" cy="148487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6" idx="1"/>
              <a:endCxn id="9" idx="3"/>
            </p:cNvCxnSpPr>
            <p:nvPr/>
          </p:nvCxnSpPr>
          <p:spPr>
            <a:xfrm flipH="1">
              <a:off x="977525" y="3226744"/>
              <a:ext cx="3150319" cy="56459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1"/>
              <a:endCxn id="7" idx="3"/>
            </p:cNvCxnSpPr>
            <p:nvPr/>
          </p:nvCxnSpPr>
          <p:spPr>
            <a:xfrm flipH="1">
              <a:off x="1809465" y="4944595"/>
              <a:ext cx="2016805" cy="3316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5" idx="2"/>
              <a:endCxn id="8" idx="1"/>
            </p:cNvCxnSpPr>
            <p:nvPr/>
          </p:nvCxnSpPr>
          <p:spPr>
            <a:xfrm>
              <a:off x="2580351" y="2244528"/>
              <a:ext cx="1245919" cy="270006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5" idx="2"/>
              <a:endCxn id="9" idx="3"/>
            </p:cNvCxnSpPr>
            <p:nvPr/>
          </p:nvCxnSpPr>
          <p:spPr>
            <a:xfrm flipH="1">
              <a:off x="977525" y="2244528"/>
              <a:ext cx="1602826" cy="154680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6" idx="1"/>
              <a:endCxn id="7" idx="3"/>
            </p:cNvCxnSpPr>
            <p:nvPr/>
          </p:nvCxnSpPr>
          <p:spPr>
            <a:xfrm flipH="1">
              <a:off x="1809465" y="3226744"/>
              <a:ext cx="2318379" cy="204947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 idx="1"/>
              <a:endCxn id="8" idx="1"/>
            </p:cNvCxnSpPr>
            <p:nvPr/>
          </p:nvCxnSpPr>
          <p:spPr>
            <a:xfrm flipH="1">
              <a:off x="3826270" y="3226744"/>
              <a:ext cx="301574" cy="171785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9" idx="3"/>
              <a:endCxn id="8" idx="1"/>
            </p:cNvCxnSpPr>
            <p:nvPr/>
          </p:nvCxnSpPr>
          <p:spPr>
            <a:xfrm>
              <a:off x="977525" y="3791335"/>
              <a:ext cx="2848745" cy="115326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6937870" y="6257512"/>
            <a:ext cx="1931876" cy="369332"/>
          </a:xfrm>
          <a:prstGeom prst="rect">
            <a:avLst/>
          </a:prstGeom>
          <a:noFill/>
        </p:spPr>
        <p:txBody>
          <a:bodyPr wrap="none" rtlCol="0">
            <a:spAutoFit/>
          </a:bodyPr>
          <a:lstStyle/>
          <a:p>
            <a:r>
              <a:rPr lang="en-GB" i="1" dirty="0">
                <a:solidFill>
                  <a:schemeClr val="bg1"/>
                </a:solidFill>
              </a:rPr>
              <a:t>Icons </a:t>
            </a:r>
            <a:r>
              <a:rPr lang="en-GB" i="1" dirty="0" smtClean="0">
                <a:solidFill>
                  <a:schemeClr val="bg1"/>
                </a:solidFill>
              </a:rPr>
              <a:t>from </a:t>
            </a:r>
            <a:r>
              <a:rPr lang="en-GB" i="1" dirty="0" err="1" smtClean="0">
                <a:solidFill>
                  <a:schemeClr val="bg1"/>
                </a:solidFill>
                <a:hlinkClick r:id="rId4"/>
              </a:rPr>
              <a:t>flaticon</a:t>
            </a:r>
            <a:endParaRPr lang="en-GB" i="1" dirty="0">
              <a:solidFill>
                <a:schemeClr val="bg1"/>
              </a:solidFill>
            </a:endParaRPr>
          </a:p>
        </p:txBody>
      </p:sp>
      <p:pic>
        <p:nvPicPr>
          <p:cNvPr id="66" name="Picture 65"/>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7331622" y="3107605"/>
            <a:ext cx="720000" cy="720000"/>
          </a:xfrm>
          <a:prstGeom prst="rect">
            <a:avLst/>
          </a:prstGeom>
        </p:spPr>
      </p:pic>
      <p:pic>
        <p:nvPicPr>
          <p:cNvPr id="67" name="Picture 66"/>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7394811" y="4066123"/>
            <a:ext cx="720000" cy="720000"/>
          </a:xfrm>
          <a:prstGeom prst="rect">
            <a:avLst/>
          </a:prstGeom>
        </p:spPr>
      </p:pic>
      <p:sp>
        <p:nvSpPr>
          <p:cNvPr id="84" name="TextBox 83"/>
          <p:cNvSpPr txBox="1"/>
          <p:nvPr/>
        </p:nvSpPr>
        <p:spPr>
          <a:xfrm>
            <a:off x="5223049" y="2984581"/>
            <a:ext cx="1831335" cy="400110"/>
          </a:xfrm>
          <a:prstGeom prst="rect">
            <a:avLst/>
          </a:prstGeom>
          <a:noFill/>
        </p:spPr>
        <p:txBody>
          <a:bodyPr wrap="none" rtlCol="0">
            <a:spAutoFit/>
          </a:bodyPr>
          <a:lstStyle/>
          <a:p>
            <a:pPr algn="ctr"/>
            <a:r>
              <a:rPr lang="en-GB" sz="2000" dirty="0" smtClean="0">
                <a:solidFill>
                  <a:schemeClr val="bg1"/>
                </a:solidFill>
              </a:rPr>
              <a:t>Information is…</a:t>
            </a:r>
            <a:endParaRPr lang="en-GB" dirty="0">
              <a:solidFill>
                <a:schemeClr val="bg1"/>
              </a:solidFill>
            </a:endParaRPr>
          </a:p>
        </p:txBody>
      </p:sp>
      <p:sp>
        <p:nvSpPr>
          <p:cNvPr id="85" name="TextBox 84"/>
          <p:cNvSpPr txBox="1"/>
          <p:nvPr/>
        </p:nvSpPr>
        <p:spPr>
          <a:xfrm>
            <a:off x="6138716" y="3467605"/>
            <a:ext cx="1152367" cy="400110"/>
          </a:xfrm>
          <a:prstGeom prst="rect">
            <a:avLst/>
          </a:prstGeom>
          <a:noFill/>
        </p:spPr>
        <p:txBody>
          <a:bodyPr wrap="none" rtlCol="0">
            <a:spAutoFit/>
          </a:bodyPr>
          <a:lstStyle/>
          <a:p>
            <a:pPr algn="ctr"/>
            <a:r>
              <a:rPr lang="en-GB" sz="2000" dirty="0" smtClean="0">
                <a:solidFill>
                  <a:schemeClr val="bg1"/>
                </a:solidFill>
              </a:rPr>
              <a:t>…created</a:t>
            </a:r>
            <a:endParaRPr lang="en-GB" dirty="0">
              <a:solidFill>
                <a:schemeClr val="bg1"/>
              </a:solidFill>
            </a:endParaRPr>
          </a:p>
        </p:txBody>
      </p:sp>
      <p:sp>
        <p:nvSpPr>
          <p:cNvPr id="86" name="TextBox 85"/>
          <p:cNvSpPr txBox="1"/>
          <p:nvPr/>
        </p:nvSpPr>
        <p:spPr>
          <a:xfrm>
            <a:off x="5807793" y="4368335"/>
            <a:ext cx="1528175" cy="400110"/>
          </a:xfrm>
          <a:prstGeom prst="rect">
            <a:avLst/>
          </a:prstGeom>
          <a:noFill/>
        </p:spPr>
        <p:txBody>
          <a:bodyPr wrap="none" rtlCol="0">
            <a:spAutoFit/>
          </a:bodyPr>
          <a:lstStyle/>
          <a:p>
            <a:pPr algn="ctr"/>
            <a:r>
              <a:rPr lang="en-GB" sz="2000" dirty="0" smtClean="0">
                <a:solidFill>
                  <a:schemeClr val="bg1"/>
                </a:solidFill>
              </a:rPr>
              <a:t>…transferred</a:t>
            </a:r>
            <a:endParaRPr lang="en-GB" dirty="0">
              <a:solidFill>
                <a:schemeClr val="bg1"/>
              </a:solidFill>
            </a:endParaRPr>
          </a:p>
        </p:txBody>
      </p:sp>
      <p:sp>
        <p:nvSpPr>
          <p:cNvPr id="87" name="TextBox 86"/>
          <p:cNvSpPr txBox="1"/>
          <p:nvPr/>
        </p:nvSpPr>
        <p:spPr>
          <a:xfrm>
            <a:off x="6258200" y="5247293"/>
            <a:ext cx="1027076" cy="400110"/>
          </a:xfrm>
          <a:prstGeom prst="rect">
            <a:avLst/>
          </a:prstGeom>
          <a:noFill/>
        </p:spPr>
        <p:txBody>
          <a:bodyPr wrap="none" rtlCol="0">
            <a:spAutoFit/>
          </a:bodyPr>
          <a:lstStyle/>
          <a:p>
            <a:pPr algn="ctr"/>
            <a:r>
              <a:rPr lang="en-GB" sz="2000" dirty="0" smtClean="0">
                <a:solidFill>
                  <a:schemeClr val="bg1"/>
                </a:solidFill>
              </a:rPr>
              <a:t>…stored</a:t>
            </a:r>
            <a:endParaRPr lang="en-GB" dirty="0">
              <a:solidFill>
                <a:schemeClr val="bg1"/>
              </a:solidFill>
            </a:endParaRPr>
          </a:p>
        </p:txBody>
      </p:sp>
      <p:sp>
        <p:nvSpPr>
          <p:cNvPr id="4" name="TextBox 3"/>
          <p:cNvSpPr txBox="1"/>
          <p:nvPr/>
        </p:nvSpPr>
        <p:spPr>
          <a:xfrm>
            <a:off x="467833" y="2044473"/>
            <a:ext cx="4646731" cy="830997"/>
          </a:xfrm>
          <a:prstGeom prst="rect">
            <a:avLst/>
          </a:prstGeom>
          <a:noFill/>
        </p:spPr>
        <p:txBody>
          <a:bodyPr wrap="square" rtlCol="0">
            <a:spAutoFit/>
          </a:bodyPr>
          <a:lstStyle/>
          <a:p>
            <a:pPr marL="342900" indent="-342900">
              <a:buFont typeface="Arial" panose="020B0604020202020204" pitchFamily="34" charset="0"/>
              <a:buChar char="•"/>
            </a:pPr>
            <a:r>
              <a:rPr lang="en-GB" sz="2400" dirty="0" smtClean="0">
                <a:solidFill>
                  <a:schemeClr val="bg1"/>
                </a:solidFill>
              </a:rPr>
              <a:t>Healthcare is increasingly digital.</a:t>
            </a:r>
          </a:p>
          <a:p>
            <a:pPr marL="342900" indent="-342900">
              <a:buFont typeface="Arial" panose="020B0604020202020204" pitchFamily="34" charset="0"/>
              <a:buChar char="•"/>
            </a:pPr>
            <a:r>
              <a:rPr lang="en-GB" sz="2400" dirty="0" smtClean="0">
                <a:solidFill>
                  <a:schemeClr val="bg1"/>
                </a:solidFill>
              </a:rPr>
              <a:t>Healthcare Information System.</a:t>
            </a:r>
            <a:endParaRPr lang="en-GB" sz="2400" dirty="0">
              <a:solidFill>
                <a:schemeClr val="bg1"/>
              </a:solidFill>
            </a:endParaRPr>
          </a:p>
        </p:txBody>
      </p:sp>
      <p:cxnSp>
        <p:nvCxnSpPr>
          <p:cNvPr id="13" name="Straight Connector 12"/>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002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25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25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250"/>
                                        <p:tgtEl>
                                          <p:spTgt spid="66"/>
                                        </p:tgtEl>
                                      </p:cBhvr>
                                    </p:animEffect>
                                  </p:childTnLst>
                                </p:cTn>
                              </p:par>
                              <p:par>
                                <p:cTn id="14" presetID="10" presetClass="entr" presetSubtype="0" fill="hold"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250"/>
                                        <p:tgtEl>
                                          <p:spTgt spid="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25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250"/>
                                        <p:tgtEl>
                                          <p:spTgt spid="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250"/>
                                        <p:tgtEl>
                                          <p:spTgt spid="8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25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84" grpId="0"/>
      <p:bldP spid="85" grpId="0"/>
      <p:bldP spid="86" grpId="0"/>
      <p:bldP spid="8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229308"/>
          </a:xfrm>
        </p:spPr>
        <p:txBody>
          <a:bodyPr>
            <a:normAutofit/>
          </a:bodyPr>
          <a:lstStyle/>
          <a:p>
            <a:r>
              <a:rPr lang="en-GB" dirty="0" smtClean="0"/>
              <a:t>Situational Assessment</a:t>
            </a:r>
            <a:br>
              <a:rPr lang="en-GB" dirty="0" smtClean="0"/>
            </a:br>
            <a:r>
              <a:rPr lang="en-GB" sz="2400" i="1" dirty="0"/>
              <a:t>What </a:t>
            </a:r>
            <a:r>
              <a:rPr lang="en-GB" sz="2400" i="1" dirty="0" smtClean="0"/>
              <a:t>(we think) we know</a:t>
            </a:r>
            <a:endParaRPr lang="en-GB" i="1" dirty="0"/>
          </a:p>
        </p:txBody>
      </p:sp>
      <p:cxnSp>
        <p:nvCxnSpPr>
          <p:cNvPr id="11" name="Straight Connector 10"/>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pic>
        <p:nvPicPr>
          <p:cNvPr id="12" name="Content Placeholder 11"/>
          <p:cNvPicPr>
            <a:picLocks noGrp="1" noChangeAspect="1"/>
          </p:cNvPicPr>
          <p:nvPr>
            <p:ph idx="1"/>
          </p:nvPr>
        </p:nvPicPr>
        <p:blipFill rotWithShape="1">
          <a:blip r:embed="rId3">
            <a:extLst>
              <a:ext uri="{28A0092B-C50C-407E-A947-70E740481C1C}">
                <a14:useLocalDpi xmlns:a14="http://schemas.microsoft.com/office/drawing/2010/main" val="0"/>
              </a:ext>
            </a:extLst>
          </a:blip>
          <a:srcRect t="32387"/>
          <a:stretch/>
        </p:blipFill>
        <p:spPr>
          <a:xfrm>
            <a:off x="4921250" y="2044473"/>
            <a:ext cx="3790950" cy="845805"/>
          </a:xfrm>
        </p:spPr>
      </p:pic>
      <p:sp>
        <p:nvSpPr>
          <p:cNvPr id="13" name="Rectangle 12"/>
          <p:cNvSpPr/>
          <p:nvPr/>
        </p:nvSpPr>
        <p:spPr>
          <a:xfrm>
            <a:off x="7044949" y="2937508"/>
            <a:ext cx="1667251" cy="369332"/>
          </a:xfrm>
          <a:prstGeom prst="rect">
            <a:avLst/>
          </a:prstGeom>
        </p:spPr>
        <p:txBody>
          <a:bodyPr wrap="none">
            <a:spAutoFit/>
          </a:bodyPr>
          <a:lstStyle/>
          <a:p>
            <a:r>
              <a:rPr lang="en-GB" dirty="0" smtClean="0">
                <a:solidFill>
                  <a:schemeClr val="bg1"/>
                </a:solidFill>
              </a:rPr>
              <a:t>(</a:t>
            </a:r>
            <a:r>
              <a:rPr lang="en-GB" dirty="0" err="1" smtClean="0">
                <a:solidFill>
                  <a:schemeClr val="bg1"/>
                </a:solidFill>
              </a:rPr>
              <a:t>Leveson</a:t>
            </a:r>
            <a:r>
              <a:rPr lang="en-GB" dirty="0" smtClean="0">
                <a:solidFill>
                  <a:schemeClr val="bg1"/>
                </a:solidFill>
              </a:rPr>
              <a:t>, 1986)</a:t>
            </a:r>
            <a:endParaRPr lang="en-GB" dirty="0">
              <a:solidFill>
                <a:schemeClr val="bg1"/>
              </a:solidFill>
            </a:endParaRPr>
          </a:p>
        </p:txBody>
      </p:sp>
      <p:sp>
        <p:nvSpPr>
          <p:cNvPr id="14" name="TextBox 13"/>
          <p:cNvSpPr txBox="1"/>
          <p:nvPr/>
        </p:nvSpPr>
        <p:spPr>
          <a:xfrm>
            <a:off x="467833" y="2044473"/>
            <a:ext cx="4646731" cy="3785652"/>
          </a:xfrm>
          <a:prstGeom prst="rect">
            <a:avLst/>
          </a:prstGeom>
          <a:noFill/>
        </p:spPr>
        <p:txBody>
          <a:bodyPr wrap="square" rtlCol="0">
            <a:spAutoFit/>
          </a:bodyPr>
          <a:lstStyle/>
          <a:p>
            <a:pPr marL="342900" indent="-342900">
              <a:buFont typeface="Arial" panose="020B0604020202020204" pitchFamily="34" charset="0"/>
              <a:buChar char="•"/>
            </a:pPr>
            <a:r>
              <a:rPr lang="en-GB" sz="2400" dirty="0" smtClean="0">
                <a:solidFill>
                  <a:schemeClr val="bg1"/>
                </a:solidFill>
              </a:rPr>
              <a:t>Safety isn’t new…but we still haven’t cracked it.</a:t>
            </a:r>
          </a:p>
          <a:p>
            <a:pPr marL="342900" indent="-342900">
              <a:buFont typeface="Arial" panose="020B0604020202020204" pitchFamily="34" charset="0"/>
              <a:buChar char="•"/>
            </a:pPr>
            <a:endParaRPr lang="en-GB" sz="2400" dirty="0">
              <a:solidFill>
                <a:schemeClr val="bg1"/>
              </a:solidFill>
            </a:endParaRPr>
          </a:p>
          <a:p>
            <a:pPr marL="342900" indent="-342900">
              <a:buFont typeface="Arial" panose="020B0604020202020204" pitchFamily="34" charset="0"/>
              <a:buChar char="•"/>
            </a:pPr>
            <a:endParaRPr lang="en-GB" sz="2400" dirty="0" smtClean="0">
              <a:solidFill>
                <a:schemeClr val="bg1"/>
              </a:solidFill>
            </a:endParaRPr>
          </a:p>
          <a:p>
            <a:pPr marL="342900" indent="-342900">
              <a:buFont typeface="Arial" panose="020B0604020202020204" pitchFamily="34" charset="0"/>
              <a:buChar char="•"/>
            </a:pPr>
            <a:endParaRPr lang="en-GB" sz="2400" dirty="0" smtClean="0">
              <a:solidFill>
                <a:schemeClr val="bg1"/>
              </a:solidFill>
            </a:endParaRPr>
          </a:p>
          <a:p>
            <a:endParaRPr lang="en-GB" sz="2400" dirty="0">
              <a:solidFill>
                <a:schemeClr val="bg1"/>
              </a:solidFill>
            </a:endParaRPr>
          </a:p>
          <a:p>
            <a:pPr marL="342900" indent="-342900">
              <a:buFont typeface="Arial" panose="020B0604020202020204" pitchFamily="34" charset="0"/>
              <a:buChar char="•"/>
            </a:pPr>
            <a:r>
              <a:rPr lang="en-GB" sz="2400" dirty="0" smtClean="0">
                <a:solidFill>
                  <a:schemeClr val="bg1"/>
                </a:solidFill>
              </a:rPr>
              <a:t>Complex Adaptive System</a:t>
            </a:r>
          </a:p>
          <a:p>
            <a:r>
              <a:rPr lang="en-GB" sz="2400" dirty="0" smtClean="0">
                <a:solidFill>
                  <a:schemeClr val="bg1"/>
                </a:solidFill>
              </a:rPr>
              <a:t>				vs</a:t>
            </a:r>
          </a:p>
          <a:p>
            <a:r>
              <a:rPr lang="en-GB" sz="2400" dirty="0" smtClean="0">
                <a:solidFill>
                  <a:schemeClr val="bg1"/>
                </a:solidFill>
              </a:rPr>
              <a:t>     Tactical </a:t>
            </a:r>
            <a:r>
              <a:rPr lang="en-GB" sz="2400" dirty="0" err="1" smtClean="0">
                <a:solidFill>
                  <a:schemeClr val="bg1"/>
                </a:solidFill>
              </a:rPr>
              <a:t>Exaptive</a:t>
            </a:r>
            <a:r>
              <a:rPr lang="en-GB" sz="2400" dirty="0" smtClean="0">
                <a:solidFill>
                  <a:schemeClr val="bg1"/>
                </a:solidFill>
              </a:rPr>
              <a:t> System</a:t>
            </a:r>
          </a:p>
          <a:p>
            <a:r>
              <a:rPr lang="en-GB" dirty="0" smtClean="0">
                <a:solidFill>
                  <a:schemeClr val="bg1"/>
                </a:solidFill>
              </a:rPr>
              <a:t>	(Gould and Vrba, 1982)</a:t>
            </a:r>
            <a:endParaRPr lang="en-GB" sz="1600" dirty="0">
              <a:solidFill>
                <a:schemeClr val="bg1"/>
              </a:solidFill>
            </a:endParaRP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b="15999"/>
          <a:stretch/>
        </p:blipFill>
        <p:spPr>
          <a:xfrm>
            <a:off x="4921250" y="3921580"/>
            <a:ext cx="3790950" cy="2116250"/>
          </a:xfrm>
          <a:prstGeom prst="rect">
            <a:avLst/>
          </a:prstGeom>
        </p:spPr>
      </p:pic>
      <p:sp>
        <p:nvSpPr>
          <p:cNvPr id="16" name="Rectangle 15"/>
          <p:cNvSpPr/>
          <p:nvPr/>
        </p:nvSpPr>
        <p:spPr>
          <a:xfrm>
            <a:off x="5554912" y="6300336"/>
            <a:ext cx="3284874" cy="523220"/>
          </a:xfrm>
          <a:prstGeom prst="rect">
            <a:avLst/>
          </a:prstGeom>
        </p:spPr>
        <p:txBody>
          <a:bodyPr wrap="none">
            <a:spAutoFit/>
          </a:bodyPr>
          <a:lstStyle/>
          <a:p>
            <a:pPr algn="r"/>
            <a:r>
              <a:rPr lang="en-GB" sz="1400" dirty="0" err="1" smtClean="0">
                <a:solidFill>
                  <a:schemeClr val="bg1"/>
                </a:solidFill>
              </a:rPr>
              <a:t>Leveson</a:t>
            </a:r>
            <a:r>
              <a:rPr lang="en-GB" sz="1400" dirty="0" smtClean="0">
                <a:solidFill>
                  <a:schemeClr val="bg1"/>
                </a:solidFill>
              </a:rPr>
              <a:t>, 1986. </a:t>
            </a:r>
            <a:r>
              <a:rPr lang="en-GB" sz="1400" i="1" dirty="0" smtClean="0">
                <a:solidFill>
                  <a:schemeClr val="bg1"/>
                </a:solidFill>
              </a:rPr>
              <a:t>Computing </a:t>
            </a:r>
            <a:r>
              <a:rPr lang="en-GB" sz="1400" i="1" dirty="0" err="1" smtClean="0">
                <a:solidFill>
                  <a:schemeClr val="bg1"/>
                </a:solidFill>
              </a:rPr>
              <a:t>Surverys</a:t>
            </a:r>
            <a:r>
              <a:rPr lang="en-GB" sz="1400" dirty="0" smtClean="0">
                <a:solidFill>
                  <a:schemeClr val="bg1"/>
                </a:solidFill>
              </a:rPr>
              <a:t>. 18(2)</a:t>
            </a:r>
          </a:p>
          <a:p>
            <a:pPr algn="r"/>
            <a:r>
              <a:rPr lang="en-GB" sz="1400" dirty="0" smtClean="0">
                <a:solidFill>
                  <a:schemeClr val="bg1"/>
                </a:solidFill>
              </a:rPr>
              <a:t>Gould and Vrba, 1982. </a:t>
            </a:r>
            <a:r>
              <a:rPr lang="en-GB" sz="1400" i="1" dirty="0" err="1" smtClean="0">
                <a:solidFill>
                  <a:schemeClr val="bg1"/>
                </a:solidFill>
              </a:rPr>
              <a:t>Paleobiology</a:t>
            </a:r>
            <a:r>
              <a:rPr lang="en-GB" sz="1400" dirty="0" smtClean="0">
                <a:solidFill>
                  <a:schemeClr val="bg1"/>
                </a:solidFill>
              </a:rPr>
              <a:t>. 8(1)</a:t>
            </a:r>
            <a:endParaRPr lang="en-GB" sz="1400" dirty="0">
              <a:solidFill>
                <a:schemeClr val="bg1"/>
              </a:solidFill>
            </a:endParaRPr>
          </a:p>
        </p:txBody>
      </p:sp>
    </p:spTree>
    <p:extLst>
      <p:ext uri="{BB962C8B-B14F-4D97-AF65-F5344CB8AC3E}">
        <p14:creationId xmlns:p14="http://schemas.microsoft.com/office/powerpoint/2010/main" val="2950106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229308"/>
          </a:xfrm>
        </p:spPr>
        <p:txBody>
          <a:bodyPr>
            <a:normAutofit/>
          </a:bodyPr>
          <a:lstStyle/>
          <a:p>
            <a:r>
              <a:rPr lang="en-GB" dirty="0" smtClean="0"/>
              <a:t>Situational Assessment</a:t>
            </a:r>
            <a:br>
              <a:rPr lang="en-GB" dirty="0" smtClean="0"/>
            </a:br>
            <a:r>
              <a:rPr lang="en-GB" sz="2400" i="1" dirty="0"/>
              <a:t>What we don’t know/agree on</a:t>
            </a:r>
            <a:endParaRPr lang="en-GB" i="1" dirty="0"/>
          </a:p>
        </p:txBody>
      </p:sp>
      <p:sp>
        <p:nvSpPr>
          <p:cNvPr id="4" name="Rectangle 3"/>
          <p:cNvSpPr/>
          <p:nvPr/>
        </p:nvSpPr>
        <p:spPr>
          <a:xfrm>
            <a:off x="793750" y="1752811"/>
            <a:ext cx="2904578" cy="400110"/>
          </a:xfrm>
          <a:prstGeom prst="rect">
            <a:avLst/>
          </a:prstGeom>
        </p:spPr>
        <p:txBody>
          <a:bodyPr wrap="none">
            <a:spAutoFit/>
          </a:bodyPr>
          <a:lstStyle/>
          <a:p>
            <a:pPr>
              <a:spcAft>
                <a:spcPts val="1200"/>
              </a:spcAft>
            </a:pPr>
            <a:r>
              <a:rPr lang="en-GB" sz="2000" dirty="0">
                <a:solidFill>
                  <a:schemeClr val="bg1"/>
                </a:solidFill>
              </a:rPr>
              <a:t>What is safety, in general?</a:t>
            </a:r>
          </a:p>
        </p:txBody>
      </p:sp>
      <p:sp>
        <p:nvSpPr>
          <p:cNvPr id="6" name="Rectangle 5"/>
          <p:cNvSpPr/>
          <p:nvPr/>
        </p:nvSpPr>
        <p:spPr>
          <a:xfrm>
            <a:off x="794427" y="3022443"/>
            <a:ext cx="3777573" cy="400110"/>
          </a:xfrm>
          <a:prstGeom prst="rect">
            <a:avLst/>
          </a:prstGeom>
        </p:spPr>
        <p:txBody>
          <a:bodyPr wrap="none">
            <a:spAutoFit/>
          </a:bodyPr>
          <a:lstStyle/>
          <a:p>
            <a:r>
              <a:rPr lang="en-GB" sz="2000" dirty="0">
                <a:solidFill>
                  <a:schemeClr val="bg1"/>
                </a:solidFill>
              </a:rPr>
              <a:t>What is </a:t>
            </a:r>
            <a:r>
              <a:rPr lang="en-GB" sz="2000" i="1" dirty="0">
                <a:solidFill>
                  <a:schemeClr val="bg1"/>
                </a:solidFill>
              </a:rPr>
              <a:t>systems</a:t>
            </a:r>
            <a:r>
              <a:rPr lang="en-GB" sz="2000" dirty="0">
                <a:solidFill>
                  <a:schemeClr val="bg1"/>
                </a:solidFill>
              </a:rPr>
              <a:t> safety, in general?</a:t>
            </a:r>
          </a:p>
        </p:txBody>
      </p:sp>
      <p:cxnSp>
        <p:nvCxnSpPr>
          <p:cNvPr id="11" name="Straight Connector 10"/>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3618324"/>
            <a:ext cx="3663950" cy="1047750"/>
          </a:xfrm>
          <a:prstGeom prst="rect">
            <a:avLst/>
          </a:prstGeom>
        </p:spPr>
      </p:pic>
      <p:sp>
        <p:nvSpPr>
          <p:cNvPr id="13" name="Rectangle 12"/>
          <p:cNvSpPr/>
          <p:nvPr/>
        </p:nvSpPr>
        <p:spPr>
          <a:xfrm>
            <a:off x="908050" y="4705357"/>
            <a:ext cx="1667251" cy="369332"/>
          </a:xfrm>
          <a:prstGeom prst="rect">
            <a:avLst/>
          </a:prstGeom>
        </p:spPr>
        <p:txBody>
          <a:bodyPr wrap="none">
            <a:spAutoFit/>
          </a:bodyPr>
          <a:lstStyle/>
          <a:p>
            <a:r>
              <a:rPr lang="en-GB" dirty="0" smtClean="0">
                <a:solidFill>
                  <a:schemeClr val="bg1"/>
                </a:solidFill>
              </a:rPr>
              <a:t>(</a:t>
            </a:r>
            <a:r>
              <a:rPr lang="en-GB" dirty="0" err="1" smtClean="0">
                <a:solidFill>
                  <a:schemeClr val="bg1"/>
                </a:solidFill>
              </a:rPr>
              <a:t>Leveson</a:t>
            </a:r>
            <a:r>
              <a:rPr lang="en-GB" dirty="0" smtClean="0">
                <a:solidFill>
                  <a:schemeClr val="bg1"/>
                </a:solidFill>
              </a:rPr>
              <a:t>, 1986)</a:t>
            </a:r>
            <a:endParaRPr lang="en-GB" dirty="0">
              <a:solidFill>
                <a:schemeClr val="bg1"/>
              </a:solidFill>
            </a:endParaRPr>
          </a:p>
        </p:txBody>
      </p:sp>
      <p:sp>
        <p:nvSpPr>
          <p:cNvPr id="14" name="Rectangle 13"/>
          <p:cNvSpPr/>
          <p:nvPr/>
        </p:nvSpPr>
        <p:spPr>
          <a:xfrm>
            <a:off x="4737777" y="3618324"/>
            <a:ext cx="3573710" cy="1047750"/>
          </a:xfrm>
          <a:prstGeom prst="rect">
            <a:avLst/>
          </a:prstGeom>
          <a:noFill/>
        </p:spPr>
        <p:txBody>
          <a:bodyPr wrap="square">
            <a:spAutoFit/>
          </a:bodyPr>
          <a:lstStyle/>
          <a:p>
            <a:pPr algn="ctr"/>
            <a:r>
              <a:rPr lang="en-GB" sz="2000" dirty="0" smtClean="0">
                <a:solidFill>
                  <a:schemeClr val="bg1"/>
                </a:solidFill>
                <a:latin typeface="Times New Roman" panose="02020603050405020304" pitchFamily="18" charset="0"/>
                <a:cs typeface="Times New Roman" panose="02020603050405020304" pitchFamily="18" charset="0"/>
              </a:rPr>
              <a:t>A </a:t>
            </a:r>
            <a:r>
              <a:rPr lang="en-GB" sz="2000" dirty="0">
                <a:solidFill>
                  <a:schemeClr val="bg1"/>
                </a:solidFill>
                <a:latin typeface="Times New Roman" panose="02020603050405020304" pitchFamily="18" charset="0"/>
                <a:cs typeface="Times New Roman" panose="02020603050405020304" pitchFamily="18" charset="0"/>
              </a:rPr>
              <a:t>property of a system that is maximised when all implicit and explicit expectations are </a:t>
            </a:r>
            <a:r>
              <a:rPr lang="en-GB" sz="2000" dirty="0" smtClean="0">
                <a:solidFill>
                  <a:schemeClr val="bg1"/>
                </a:solidFill>
                <a:latin typeface="Times New Roman" panose="02020603050405020304" pitchFamily="18" charset="0"/>
                <a:cs typeface="Times New Roman" panose="02020603050405020304" pitchFamily="18" charset="0"/>
              </a:rPr>
              <a:t>met.</a:t>
            </a:r>
            <a:endParaRPr lang="en-GB" sz="2000" dirty="0">
              <a:solidFill>
                <a:schemeClr val="bg1"/>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3056023" y="6300336"/>
            <a:ext cx="5783763" cy="523220"/>
          </a:xfrm>
          <a:prstGeom prst="rect">
            <a:avLst/>
          </a:prstGeom>
        </p:spPr>
        <p:txBody>
          <a:bodyPr wrap="none">
            <a:spAutoFit/>
          </a:bodyPr>
          <a:lstStyle/>
          <a:p>
            <a:pPr algn="r"/>
            <a:r>
              <a:rPr lang="en-GB" sz="1400" dirty="0" err="1" smtClean="0">
                <a:solidFill>
                  <a:schemeClr val="bg1"/>
                </a:solidFill>
              </a:rPr>
              <a:t>Leveson</a:t>
            </a:r>
            <a:r>
              <a:rPr lang="en-GB" sz="1400" dirty="0" smtClean="0">
                <a:solidFill>
                  <a:schemeClr val="bg1"/>
                </a:solidFill>
              </a:rPr>
              <a:t>, 1986. </a:t>
            </a:r>
            <a:r>
              <a:rPr lang="en-GB" sz="1400" i="1" dirty="0" smtClean="0">
                <a:solidFill>
                  <a:schemeClr val="bg1"/>
                </a:solidFill>
              </a:rPr>
              <a:t>Computing </a:t>
            </a:r>
            <a:r>
              <a:rPr lang="en-GB" sz="1400" i="1" dirty="0" err="1" smtClean="0">
                <a:solidFill>
                  <a:schemeClr val="bg1"/>
                </a:solidFill>
              </a:rPr>
              <a:t>Surverys</a:t>
            </a:r>
            <a:r>
              <a:rPr lang="en-GB" sz="1400" dirty="0" smtClean="0">
                <a:solidFill>
                  <a:schemeClr val="bg1"/>
                </a:solidFill>
              </a:rPr>
              <a:t>. 18(2) | </a:t>
            </a:r>
            <a:r>
              <a:rPr lang="en-GB" sz="1400" dirty="0" err="1" smtClean="0">
                <a:solidFill>
                  <a:schemeClr val="bg1"/>
                </a:solidFill>
              </a:rPr>
              <a:t>Pecht</a:t>
            </a:r>
            <a:r>
              <a:rPr lang="en-GB" sz="1400" dirty="0" smtClean="0">
                <a:solidFill>
                  <a:schemeClr val="bg1"/>
                </a:solidFill>
              </a:rPr>
              <a:t> and </a:t>
            </a:r>
            <a:r>
              <a:rPr lang="en-GB" sz="1400" dirty="0" err="1" smtClean="0">
                <a:solidFill>
                  <a:schemeClr val="bg1"/>
                </a:solidFill>
              </a:rPr>
              <a:t>Dasgupta</a:t>
            </a:r>
            <a:r>
              <a:rPr lang="en-GB" sz="1400" dirty="0" smtClean="0">
                <a:solidFill>
                  <a:schemeClr val="bg1"/>
                </a:solidFill>
              </a:rPr>
              <a:t>, 1995. </a:t>
            </a:r>
            <a:r>
              <a:rPr lang="en-GB" sz="1400" i="1" dirty="0" smtClean="0">
                <a:solidFill>
                  <a:schemeClr val="bg1"/>
                </a:solidFill>
              </a:rPr>
              <a:t>IEEE</a:t>
            </a:r>
            <a:r>
              <a:rPr lang="en-GB" sz="1400" dirty="0" smtClean="0">
                <a:solidFill>
                  <a:schemeClr val="bg1"/>
                </a:solidFill>
              </a:rPr>
              <a:t>. </a:t>
            </a:r>
          </a:p>
          <a:p>
            <a:pPr algn="r"/>
            <a:r>
              <a:rPr lang="en-GB" sz="1400" dirty="0" smtClean="0">
                <a:solidFill>
                  <a:schemeClr val="bg1"/>
                </a:solidFill>
              </a:rPr>
              <a:t>Jaeger and Liu, 2010. </a:t>
            </a:r>
            <a:r>
              <a:rPr lang="en-GB" sz="1400" i="1" dirty="0" err="1" smtClean="0">
                <a:solidFill>
                  <a:schemeClr val="bg1"/>
                </a:solidFill>
              </a:rPr>
              <a:t>arXiv</a:t>
            </a:r>
            <a:r>
              <a:rPr lang="en-GB" sz="1400" dirty="0">
                <a:solidFill>
                  <a:schemeClr val="bg1"/>
                </a:solidFill>
              </a:rPr>
              <a:t>: 1009.4874</a:t>
            </a:r>
          </a:p>
        </p:txBody>
      </p:sp>
      <p:sp>
        <p:nvSpPr>
          <p:cNvPr id="16" name="Rectangle 15"/>
          <p:cNvSpPr/>
          <p:nvPr/>
        </p:nvSpPr>
        <p:spPr>
          <a:xfrm>
            <a:off x="3502198" y="2156171"/>
            <a:ext cx="4432880" cy="523220"/>
          </a:xfrm>
          <a:prstGeom prst="rect">
            <a:avLst/>
          </a:prstGeom>
        </p:spPr>
        <p:txBody>
          <a:bodyPr wrap="none">
            <a:spAutoFit/>
          </a:bodyPr>
          <a:lstStyle/>
          <a:p>
            <a:pPr>
              <a:spcAft>
                <a:spcPts val="1200"/>
              </a:spcAft>
            </a:pPr>
            <a:r>
              <a:rPr lang="en-GB" sz="2800" dirty="0" smtClean="0">
                <a:solidFill>
                  <a:schemeClr val="bg1"/>
                </a:solidFill>
              </a:rPr>
              <a:t>Enforced state </a:t>
            </a:r>
            <a:r>
              <a:rPr lang="en-GB" sz="2800" i="1" dirty="0" smtClean="0">
                <a:solidFill>
                  <a:schemeClr val="bg1"/>
                </a:solidFill>
              </a:rPr>
              <a:t>vs </a:t>
            </a:r>
            <a:r>
              <a:rPr lang="en-GB" sz="2800" dirty="0" smtClean="0">
                <a:solidFill>
                  <a:schemeClr val="bg1"/>
                </a:solidFill>
              </a:rPr>
              <a:t>Elusive trait</a:t>
            </a:r>
            <a:endParaRPr lang="en-GB" sz="2800" dirty="0">
              <a:solidFill>
                <a:schemeClr val="bg1"/>
              </a:solidFill>
            </a:endParaRPr>
          </a:p>
        </p:txBody>
      </p:sp>
      <p:grpSp>
        <p:nvGrpSpPr>
          <p:cNvPr id="32" name="Group 31"/>
          <p:cNvGrpSpPr/>
          <p:nvPr/>
        </p:nvGrpSpPr>
        <p:grpSpPr>
          <a:xfrm>
            <a:off x="3558010" y="4666074"/>
            <a:ext cx="5206018" cy="1358936"/>
            <a:chOff x="3558010" y="4666074"/>
            <a:chExt cx="5206018" cy="1358936"/>
          </a:xfrm>
        </p:grpSpPr>
        <p:sp>
          <p:nvSpPr>
            <p:cNvPr id="17" name="Rectangle 16"/>
            <p:cNvSpPr/>
            <p:nvPr/>
          </p:nvSpPr>
          <p:spPr>
            <a:xfrm>
              <a:off x="4717389" y="5074689"/>
              <a:ext cx="1256623" cy="707886"/>
            </a:xfrm>
            <a:prstGeom prst="rect">
              <a:avLst/>
            </a:prstGeom>
            <a:noFill/>
          </p:spPr>
          <p:txBody>
            <a:bodyPr wrap="square">
              <a:spAutoFit/>
            </a:bodyPr>
            <a:lstStyle/>
            <a:p>
              <a:pPr algn="ctr"/>
              <a:r>
                <a:rPr lang="en-GB" sz="2000" dirty="0" smtClean="0">
                  <a:solidFill>
                    <a:schemeClr val="bg1"/>
                  </a:solidFill>
                  <a:cs typeface="Times New Roman" panose="02020603050405020304" pitchFamily="18" charset="0"/>
                </a:rPr>
                <a:t>Reliability physics</a:t>
              </a:r>
              <a:endParaRPr lang="en-GB" sz="2000" dirty="0">
                <a:solidFill>
                  <a:schemeClr val="bg1"/>
                </a:solidFill>
                <a:cs typeface="Times New Roman" panose="02020603050405020304" pitchFamily="18" charset="0"/>
              </a:endParaRPr>
            </a:p>
          </p:txBody>
        </p:sp>
        <p:sp>
          <p:nvSpPr>
            <p:cNvPr id="18" name="Rectangle 17"/>
            <p:cNvSpPr/>
            <p:nvPr/>
          </p:nvSpPr>
          <p:spPr>
            <a:xfrm>
              <a:off x="6343651" y="5074689"/>
              <a:ext cx="2368549" cy="707886"/>
            </a:xfrm>
            <a:prstGeom prst="rect">
              <a:avLst/>
            </a:prstGeom>
            <a:noFill/>
          </p:spPr>
          <p:txBody>
            <a:bodyPr wrap="square">
              <a:spAutoFit/>
            </a:bodyPr>
            <a:lstStyle/>
            <a:p>
              <a:pPr algn="ctr"/>
              <a:r>
                <a:rPr lang="en-GB" sz="2000" dirty="0" smtClean="0">
                  <a:solidFill>
                    <a:schemeClr val="bg1"/>
                  </a:solidFill>
                  <a:cs typeface="Times New Roman" panose="02020603050405020304" pitchFamily="18" charset="0"/>
                </a:rPr>
                <a:t>Far-from-equilibrium physics</a:t>
              </a:r>
              <a:endParaRPr lang="en-GB" sz="2000" dirty="0">
                <a:solidFill>
                  <a:schemeClr val="bg1"/>
                </a:solidFill>
                <a:cs typeface="Times New Roman" panose="02020603050405020304" pitchFamily="18" charset="0"/>
              </a:endParaRPr>
            </a:p>
          </p:txBody>
        </p:sp>
        <p:cxnSp>
          <p:nvCxnSpPr>
            <p:cNvPr id="20" name="Straight Arrow Connector 19"/>
            <p:cNvCxnSpPr>
              <a:stCxn id="17" idx="0"/>
            </p:cNvCxnSpPr>
            <p:nvPr/>
          </p:nvCxnSpPr>
          <p:spPr>
            <a:xfrm flipV="1">
              <a:off x="5345701" y="4666074"/>
              <a:ext cx="381999" cy="40861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0"/>
            </p:cNvCxnSpPr>
            <p:nvPr/>
          </p:nvCxnSpPr>
          <p:spPr>
            <a:xfrm flipH="1" flipV="1">
              <a:off x="7283450" y="4666074"/>
              <a:ext cx="244476" cy="40861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558010" y="5655678"/>
              <a:ext cx="2767745" cy="369332"/>
            </a:xfrm>
            <a:prstGeom prst="rect">
              <a:avLst/>
            </a:prstGeom>
          </p:spPr>
          <p:txBody>
            <a:bodyPr wrap="none">
              <a:spAutoFit/>
            </a:bodyPr>
            <a:lstStyle/>
            <a:p>
              <a:r>
                <a:rPr lang="en-GB" dirty="0" smtClean="0">
                  <a:solidFill>
                    <a:schemeClr val="bg1"/>
                  </a:solidFill>
                </a:rPr>
                <a:t>(</a:t>
              </a:r>
              <a:r>
                <a:rPr lang="en-GB" dirty="0" err="1" smtClean="0">
                  <a:solidFill>
                    <a:schemeClr val="bg1"/>
                  </a:solidFill>
                </a:rPr>
                <a:t>Pecht</a:t>
              </a:r>
              <a:r>
                <a:rPr lang="en-GB" dirty="0" smtClean="0">
                  <a:solidFill>
                    <a:schemeClr val="bg1"/>
                  </a:solidFill>
                </a:rPr>
                <a:t> and </a:t>
              </a:r>
              <a:r>
                <a:rPr lang="en-GB" dirty="0" err="1" smtClean="0">
                  <a:solidFill>
                    <a:schemeClr val="bg1"/>
                  </a:solidFill>
                </a:rPr>
                <a:t>Dasgupta</a:t>
              </a:r>
              <a:r>
                <a:rPr lang="en-GB" dirty="0" smtClean="0">
                  <a:solidFill>
                    <a:schemeClr val="bg1"/>
                  </a:solidFill>
                </a:rPr>
                <a:t>, 1995)</a:t>
              </a:r>
              <a:endParaRPr lang="en-GB" dirty="0">
                <a:solidFill>
                  <a:schemeClr val="bg1"/>
                </a:solidFill>
              </a:endParaRPr>
            </a:p>
          </p:txBody>
        </p:sp>
        <p:sp>
          <p:nvSpPr>
            <p:cNvPr id="31" name="Rectangle 30"/>
            <p:cNvSpPr/>
            <p:nvPr/>
          </p:nvSpPr>
          <p:spPr>
            <a:xfrm>
              <a:off x="6524632" y="5655678"/>
              <a:ext cx="2239396" cy="369332"/>
            </a:xfrm>
            <a:prstGeom prst="rect">
              <a:avLst/>
            </a:prstGeom>
          </p:spPr>
          <p:txBody>
            <a:bodyPr wrap="none">
              <a:spAutoFit/>
            </a:bodyPr>
            <a:lstStyle/>
            <a:p>
              <a:r>
                <a:rPr lang="en-GB" dirty="0" smtClean="0">
                  <a:solidFill>
                    <a:schemeClr val="bg1"/>
                  </a:solidFill>
                </a:rPr>
                <a:t>(Jaeger and Liu, 2010)</a:t>
              </a:r>
              <a:endParaRPr lang="en-GB" dirty="0">
                <a:solidFill>
                  <a:schemeClr val="bg1"/>
                </a:solidFill>
              </a:endParaRPr>
            </a:p>
          </p:txBody>
        </p:sp>
      </p:grpSp>
    </p:spTree>
    <p:extLst>
      <p:ext uri="{BB962C8B-B14F-4D97-AF65-F5344CB8AC3E}">
        <p14:creationId xmlns:p14="http://schemas.microsoft.com/office/powerpoint/2010/main" val="608019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5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3"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229308"/>
          </a:xfrm>
        </p:spPr>
        <p:txBody>
          <a:bodyPr>
            <a:normAutofit/>
          </a:bodyPr>
          <a:lstStyle/>
          <a:p>
            <a:r>
              <a:rPr lang="en-GB" dirty="0" smtClean="0"/>
              <a:t>Situational Assessment</a:t>
            </a:r>
            <a:br>
              <a:rPr lang="en-GB" dirty="0" smtClean="0"/>
            </a:br>
            <a:r>
              <a:rPr lang="en-GB" sz="2400" i="1" dirty="0"/>
              <a:t>What we don’t know/agree on</a:t>
            </a:r>
            <a:endParaRPr lang="en-GB" i="1" dirty="0"/>
          </a:p>
        </p:txBody>
      </p:sp>
      <p:cxnSp>
        <p:nvCxnSpPr>
          <p:cNvPr id="11" name="Straight Connector 10"/>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650" y="1946279"/>
            <a:ext cx="4857484" cy="707886"/>
          </a:xfrm>
          <a:prstGeom prst="rect">
            <a:avLst/>
          </a:prstGeom>
        </p:spPr>
        <p:txBody>
          <a:bodyPr wrap="none">
            <a:spAutoFit/>
          </a:bodyPr>
          <a:lstStyle/>
          <a:p>
            <a:r>
              <a:rPr lang="en-GB" sz="2000" dirty="0">
                <a:solidFill>
                  <a:schemeClr val="bg1"/>
                </a:solidFill>
              </a:rPr>
              <a:t>What is a safe healthcare system</a:t>
            </a:r>
            <a:r>
              <a:rPr lang="en-GB" sz="2000" dirty="0" smtClean="0">
                <a:solidFill>
                  <a:schemeClr val="bg1"/>
                </a:solidFill>
              </a:rPr>
              <a:t>?...</a:t>
            </a:r>
          </a:p>
          <a:p>
            <a:r>
              <a:rPr lang="en-GB" sz="2000" dirty="0" smtClean="0">
                <a:solidFill>
                  <a:schemeClr val="bg1"/>
                </a:solidFill>
              </a:rPr>
              <a:t>	…and would you know it if you saw one?</a:t>
            </a:r>
            <a:endParaRPr lang="en-GB" sz="2000" dirty="0">
              <a:solidFill>
                <a:schemeClr val="bg1"/>
              </a:solidFill>
            </a:endParaRPr>
          </a:p>
        </p:txBody>
      </p:sp>
      <p:sp>
        <p:nvSpPr>
          <p:cNvPr id="18" name="Rectangle 17"/>
          <p:cNvSpPr/>
          <p:nvPr/>
        </p:nvSpPr>
        <p:spPr>
          <a:xfrm>
            <a:off x="628650" y="3193169"/>
            <a:ext cx="5184946" cy="400110"/>
          </a:xfrm>
          <a:prstGeom prst="rect">
            <a:avLst/>
          </a:prstGeom>
        </p:spPr>
        <p:txBody>
          <a:bodyPr wrap="none">
            <a:spAutoFit/>
          </a:bodyPr>
          <a:lstStyle/>
          <a:p>
            <a:r>
              <a:rPr lang="en-GB" sz="2000" dirty="0">
                <a:solidFill>
                  <a:schemeClr val="bg1"/>
                </a:solidFill>
              </a:rPr>
              <a:t>What is a safe healthcare </a:t>
            </a:r>
            <a:r>
              <a:rPr lang="en-GB" sz="2000" i="1" dirty="0" smtClean="0">
                <a:solidFill>
                  <a:schemeClr val="bg1"/>
                </a:solidFill>
              </a:rPr>
              <a:t>information </a:t>
            </a:r>
            <a:r>
              <a:rPr lang="en-GB" sz="2000" dirty="0" smtClean="0">
                <a:solidFill>
                  <a:schemeClr val="bg1"/>
                </a:solidFill>
              </a:rPr>
              <a:t>system?</a:t>
            </a:r>
            <a:endParaRPr lang="en-GB" sz="2000" dirty="0">
              <a:solidFill>
                <a:schemeClr val="bg1"/>
              </a:solidFill>
            </a:endParaRPr>
          </a:p>
        </p:txBody>
      </p:sp>
      <p:sp>
        <p:nvSpPr>
          <p:cNvPr id="19" name="Rectangle 18"/>
          <p:cNvSpPr/>
          <p:nvPr/>
        </p:nvSpPr>
        <p:spPr>
          <a:xfrm>
            <a:off x="628650" y="4055743"/>
            <a:ext cx="5184946" cy="707886"/>
          </a:xfrm>
          <a:prstGeom prst="rect">
            <a:avLst/>
          </a:prstGeom>
        </p:spPr>
        <p:txBody>
          <a:bodyPr wrap="square">
            <a:spAutoFit/>
          </a:bodyPr>
          <a:lstStyle/>
          <a:p>
            <a:r>
              <a:rPr lang="en-GB" sz="2000" dirty="0">
                <a:solidFill>
                  <a:schemeClr val="bg1"/>
                </a:solidFill>
              </a:rPr>
              <a:t>What is patient safety and how does it relate a healthcare information system?</a:t>
            </a:r>
          </a:p>
        </p:txBody>
      </p:sp>
      <p:sp>
        <p:nvSpPr>
          <p:cNvPr id="20" name="Rectangle 19"/>
          <p:cNvSpPr/>
          <p:nvPr/>
        </p:nvSpPr>
        <p:spPr>
          <a:xfrm>
            <a:off x="628650" y="5192013"/>
            <a:ext cx="5632450" cy="707886"/>
          </a:xfrm>
          <a:prstGeom prst="rect">
            <a:avLst/>
          </a:prstGeom>
        </p:spPr>
        <p:txBody>
          <a:bodyPr wrap="square">
            <a:spAutoFit/>
          </a:bodyPr>
          <a:lstStyle/>
          <a:p>
            <a:r>
              <a:rPr lang="en-GB" sz="2000" dirty="0" smtClean="0">
                <a:solidFill>
                  <a:schemeClr val="bg1"/>
                </a:solidFill>
              </a:rPr>
              <a:t>What are the next innovations?...</a:t>
            </a:r>
          </a:p>
          <a:p>
            <a:r>
              <a:rPr lang="en-GB" sz="2000" dirty="0" smtClean="0">
                <a:solidFill>
                  <a:schemeClr val="bg1"/>
                </a:solidFill>
              </a:rPr>
              <a:t>	…and what will the consequences/effects be?</a:t>
            </a:r>
            <a:endParaRPr lang="en-GB" sz="2000" dirty="0">
              <a:solidFill>
                <a:schemeClr val="bg1"/>
              </a:solidFill>
            </a:endParaRPr>
          </a:p>
        </p:txBody>
      </p:sp>
    </p:spTree>
    <p:extLst>
      <p:ext uri="{BB962C8B-B14F-4D97-AF65-F5344CB8AC3E}">
        <p14:creationId xmlns:p14="http://schemas.microsoft.com/office/powerpoint/2010/main" val="2980304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365127"/>
            <a:ext cx="8007350" cy="1102308"/>
          </a:xfrm>
        </p:spPr>
        <p:txBody>
          <a:bodyPr>
            <a:normAutofit/>
          </a:bodyPr>
          <a:lstStyle/>
          <a:p>
            <a:r>
              <a:rPr lang="en-GB" dirty="0" smtClean="0"/>
              <a:t>What do we mean by “</a:t>
            </a:r>
            <a:r>
              <a:rPr lang="en-GB" i="1" dirty="0" smtClean="0"/>
              <a:t>new and emerging</a:t>
            </a:r>
            <a:r>
              <a:rPr lang="en-GB" dirty="0" smtClean="0"/>
              <a:t>”?</a:t>
            </a:r>
            <a:endParaRPr lang="en-GB" dirty="0"/>
          </a:p>
        </p:txBody>
      </p:sp>
      <p:sp>
        <p:nvSpPr>
          <p:cNvPr id="3" name="Content Placeholder 2"/>
          <p:cNvSpPr>
            <a:spLocks noGrp="1"/>
          </p:cNvSpPr>
          <p:nvPr>
            <p:ph idx="1"/>
          </p:nvPr>
        </p:nvSpPr>
        <p:spPr>
          <a:xfrm>
            <a:off x="628650" y="1698450"/>
            <a:ext cx="7550150" cy="1882950"/>
          </a:xfrm>
        </p:spPr>
        <p:txBody>
          <a:bodyPr>
            <a:noAutofit/>
          </a:bodyPr>
          <a:lstStyle/>
          <a:p>
            <a:pPr>
              <a:lnSpc>
                <a:spcPct val="120000"/>
              </a:lnSpc>
              <a:spcBef>
                <a:spcPts val="0"/>
              </a:spcBef>
            </a:pPr>
            <a:r>
              <a:rPr lang="en-GB" dirty="0" smtClean="0"/>
              <a:t>New </a:t>
            </a:r>
            <a:r>
              <a:rPr lang="en-GB" u="sng" dirty="0" smtClean="0"/>
              <a:t>technology</a:t>
            </a:r>
          </a:p>
          <a:p>
            <a:pPr>
              <a:lnSpc>
                <a:spcPct val="120000"/>
              </a:lnSpc>
              <a:spcBef>
                <a:spcPts val="0"/>
              </a:spcBef>
            </a:pPr>
            <a:r>
              <a:rPr lang="en-GB" dirty="0" smtClean="0"/>
              <a:t>New </a:t>
            </a:r>
            <a:r>
              <a:rPr lang="en-GB" u="sng" dirty="0" smtClean="0"/>
              <a:t>users</a:t>
            </a:r>
            <a:r>
              <a:rPr lang="en-GB" dirty="0" smtClean="0"/>
              <a:t> (primary, secondary and stakeholders)</a:t>
            </a:r>
          </a:p>
          <a:p>
            <a:pPr>
              <a:lnSpc>
                <a:spcPct val="120000"/>
              </a:lnSpc>
              <a:spcBef>
                <a:spcPts val="0"/>
              </a:spcBef>
            </a:pPr>
            <a:r>
              <a:rPr lang="en-GB" dirty="0" smtClean="0"/>
              <a:t>New </a:t>
            </a:r>
            <a:r>
              <a:rPr lang="en-GB" u="sng" dirty="0" smtClean="0"/>
              <a:t>application</a:t>
            </a:r>
            <a:r>
              <a:rPr lang="en-GB" dirty="0" smtClean="0"/>
              <a:t> in a pathway</a:t>
            </a:r>
          </a:p>
          <a:p>
            <a:pPr>
              <a:lnSpc>
                <a:spcPct val="120000"/>
              </a:lnSpc>
              <a:spcBef>
                <a:spcPts val="0"/>
              </a:spcBef>
            </a:pPr>
            <a:r>
              <a:rPr lang="en-GB" dirty="0" smtClean="0"/>
              <a:t>New </a:t>
            </a:r>
            <a:r>
              <a:rPr lang="en-GB" u="sng" dirty="0" smtClean="0"/>
              <a:t>uptake</a:t>
            </a:r>
            <a:r>
              <a:rPr lang="en-GB" dirty="0" smtClean="0"/>
              <a:t> by an organisation</a:t>
            </a:r>
          </a:p>
          <a:p>
            <a:pPr>
              <a:lnSpc>
                <a:spcPct val="120000"/>
              </a:lnSpc>
              <a:spcBef>
                <a:spcPts val="0"/>
              </a:spcBef>
            </a:pPr>
            <a:endParaRPr lang="en-GB" dirty="0"/>
          </a:p>
          <a:p>
            <a:pPr>
              <a:lnSpc>
                <a:spcPct val="120000"/>
              </a:lnSpc>
              <a:spcBef>
                <a:spcPts val="0"/>
              </a:spcBef>
            </a:pPr>
            <a:endParaRPr lang="en-GB" dirty="0"/>
          </a:p>
        </p:txBody>
      </p:sp>
      <p:cxnSp>
        <p:nvCxnSpPr>
          <p:cNvPr id="4" name="Straight Connector 3"/>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874630" y="4650984"/>
            <a:ext cx="1557867" cy="1557867"/>
          </a:xfrm>
          <a:prstGeom prst="ellipse">
            <a:avLst/>
          </a:prstGeom>
          <a:solidFill>
            <a:srgbClr val="4472C4"/>
          </a:solidFill>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p:cNvGrpSpPr/>
          <p:nvPr/>
        </p:nvGrpSpPr>
        <p:grpSpPr>
          <a:xfrm>
            <a:off x="4511675" y="4159409"/>
            <a:ext cx="3861524" cy="1501341"/>
            <a:chOff x="-1882986" y="5053573"/>
            <a:chExt cx="3861524" cy="1501341"/>
          </a:xfrm>
        </p:grpSpPr>
        <p:sp>
          <p:nvSpPr>
            <p:cNvPr id="5" name="TextBox 4"/>
            <p:cNvSpPr txBox="1"/>
            <p:nvPr/>
          </p:nvSpPr>
          <p:spPr>
            <a:xfrm>
              <a:off x="-1882986" y="5053573"/>
              <a:ext cx="1923778" cy="461665"/>
            </a:xfrm>
            <a:prstGeom prst="rect">
              <a:avLst/>
            </a:prstGeom>
            <a:noFill/>
          </p:spPr>
          <p:txBody>
            <a:bodyPr wrap="square" rtlCol="0">
              <a:spAutoFit/>
            </a:bodyPr>
            <a:lstStyle/>
            <a:p>
              <a:pPr algn="ctr"/>
              <a:r>
                <a:rPr lang="en-GB" sz="2400" dirty="0" smtClean="0">
                  <a:solidFill>
                    <a:schemeClr val="bg1"/>
                  </a:solidFill>
                </a:rPr>
                <a:t>Technology</a:t>
              </a:r>
              <a:endParaRPr lang="en-GB" sz="2400" dirty="0">
                <a:solidFill>
                  <a:schemeClr val="bg1"/>
                </a:solidFill>
              </a:endParaRPr>
            </a:p>
          </p:txBody>
        </p:sp>
        <p:sp>
          <p:nvSpPr>
            <p:cNvPr id="6" name="TextBox 5"/>
            <p:cNvSpPr txBox="1"/>
            <p:nvPr/>
          </p:nvSpPr>
          <p:spPr>
            <a:xfrm>
              <a:off x="552533" y="6093249"/>
              <a:ext cx="1426005" cy="461665"/>
            </a:xfrm>
            <a:prstGeom prst="rect">
              <a:avLst/>
            </a:prstGeom>
            <a:noFill/>
          </p:spPr>
          <p:txBody>
            <a:bodyPr wrap="square" rtlCol="0">
              <a:spAutoFit/>
            </a:bodyPr>
            <a:lstStyle/>
            <a:p>
              <a:pPr algn="ctr"/>
              <a:r>
                <a:rPr lang="en-GB" sz="2400" dirty="0" smtClean="0">
                  <a:solidFill>
                    <a:schemeClr val="bg1"/>
                  </a:solidFill>
                </a:rPr>
                <a:t>Challenge</a:t>
              </a:r>
              <a:endParaRPr lang="en-GB" sz="2400" dirty="0">
                <a:solidFill>
                  <a:schemeClr val="bg1"/>
                </a:solidFill>
              </a:endParaRPr>
            </a:p>
          </p:txBody>
        </p:sp>
        <p:cxnSp>
          <p:nvCxnSpPr>
            <p:cNvPr id="9" name="Straight Arrow Connector 8"/>
            <p:cNvCxnSpPr>
              <a:stCxn id="5" idx="2"/>
              <a:endCxn id="6" idx="1"/>
            </p:cNvCxnSpPr>
            <p:nvPr/>
          </p:nvCxnSpPr>
          <p:spPr>
            <a:xfrm>
              <a:off x="-921097" y="5515238"/>
              <a:ext cx="1473630" cy="80884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5777479" y="3591169"/>
            <a:ext cx="1923778" cy="461665"/>
          </a:xfrm>
          <a:prstGeom prst="rect">
            <a:avLst/>
          </a:prstGeom>
          <a:noFill/>
        </p:spPr>
        <p:txBody>
          <a:bodyPr wrap="square" rtlCol="0">
            <a:spAutoFit/>
          </a:bodyPr>
          <a:lstStyle/>
          <a:p>
            <a:pPr algn="ctr"/>
            <a:r>
              <a:rPr lang="en-GB" sz="2400" b="1" u="sng" dirty="0" smtClean="0">
                <a:solidFill>
                  <a:schemeClr val="bg1"/>
                </a:solidFill>
              </a:rPr>
              <a:t>N.B.</a:t>
            </a:r>
            <a:endParaRPr lang="en-GB" sz="2400" b="1" u="sng" dirty="0">
              <a:solidFill>
                <a:schemeClr val="bg1"/>
              </a:solidFill>
            </a:endParaRPr>
          </a:p>
        </p:txBody>
      </p:sp>
      <p:pic>
        <p:nvPicPr>
          <p:cNvPr id="18" name="Picture 17"/>
          <p:cNvPicPr>
            <a:picLocks noChangeAspect="1"/>
          </p:cNvPicPr>
          <p:nvPr/>
        </p:nvPicPr>
        <p:blipFill rotWithShape="1">
          <a:blip r:embed="rId3"/>
          <a:srcRect r="49282"/>
          <a:stretch/>
        </p:blipFill>
        <p:spPr>
          <a:xfrm>
            <a:off x="1208370" y="3650571"/>
            <a:ext cx="2686050" cy="2450509"/>
          </a:xfrm>
          <a:prstGeom prst="rect">
            <a:avLst/>
          </a:prstGeom>
        </p:spPr>
      </p:pic>
      <p:grpSp>
        <p:nvGrpSpPr>
          <p:cNvPr id="21" name="Group 20"/>
          <p:cNvGrpSpPr/>
          <p:nvPr/>
        </p:nvGrpSpPr>
        <p:grpSpPr>
          <a:xfrm>
            <a:off x="573544" y="5720152"/>
            <a:ext cx="3393440" cy="440330"/>
            <a:chOff x="579120" y="5660750"/>
            <a:chExt cx="3393440" cy="440330"/>
          </a:xfrm>
        </p:grpSpPr>
        <p:sp>
          <p:nvSpPr>
            <p:cNvPr id="19" name="Right Arrow 18"/>
            <p:cNvSpPr/>
            <p:nvPr/>
          </p:nvSpPr>
          <p:spPr>
            <a:xfrm>
              <a:off x="579120" y="5731870"/>
              <a:ext cx="629250" cy="309808"/>
            </a:xfrm>
            <a:prstGeom prst="rightArrow">
              <a:avLst>
                <a:gd name="adj1" fmla="val 50000"/>
                <a:gd name="adj2" fmla="val 89353"/>
              </a:avLst>
            </a:prstGeom>
            <a:solidFill>
              <a:srgbClr val="EA6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ounded Rectangle 19"/>
            <p:cNvSpPr/>
            <p:nvPr/>
          </p:nvSpPr>
          <p:spPr>
            <a:xfrm>
              <a:off x="1213946" y="5660750"/>
              <a:ext cx="2758614" cy="440330"/>
            </a:xfrm>
            <a:prstGeom prst="roundRect">
              <a:avLst/>
            </a:prstGeom>
            <a:noFill/>
            <a:ln>
              <a:solidFill>
                <a:srgbClr val="EA62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78977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par>
                          <p:cTn id="8" fill="hold">
                            <p:stCondLst>
                              <p:cond delay="250"/>
                            </p:stCondLst>
                            <p:childTnLst>
                              <p:par>
                                <p:cTn id="9" presetID="10" presetClass="entr" presetSubtype="0" fill="hold" nodeType="afterEffect">
                                  <p:stCondLst>
                                    <p:cond delay="100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0"/>
                            </p:stCondLst>
                            <p:childTnLst>
                              <p:par>
                                <p:cTn id="17" presetID="10" presetClass="entr" presetSubtype="0" fill="hold" nodeType="after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50"/>
                                        <p:tgtEl>
                                          <p:spTgt spid="15"/>
                                        </p:tgtEl>
                                      </p:cBhvr>
                                    </p:animEffect>
                                  </p:childTnLst>
                                </p:cTn>
                              </p:par>
                            </p:childTnLst>
                          </p:cTn>
                        </p:par>
                        <p:par>
                          <p:cTn id="20" fill="hold">
                            <p:stCondLst>
                              <p:cond delay="1250"/>
                            </p:stCondLst>
                            <p:childTnLst>
                              <p:par>
                                <p:cTn id="21" presetID="10" presetClass="entr" presetSubtype="0" fill="hold" grpId="0" nodeType="afterEffect">
                                  <p:stCondLst>
                                    <p:cond delay="10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365127"/>
            <a:ext cx="8007350" cy="1102308"/>
          </a:xfrm>
        </p:spPr>
        <p:txBody>
          <a:bodyPr>
            <a:normAutofit/>
          </a:bodyPr>
          <a:lstStyle/>
          <a:p>
            <a:r>
              <a:rPr lang="en-GB" dirty="0" smtClean="0"/>
              <a:t>What do we mean by “</a:t>
            </a:r>
            <a:r>
              <a:rPr lang="en-GB" i="1" dirty="0" smtClean="0"/>
              <a:t>new and emerging</a:t>
            </a:r>
            <a:r>
              <a:rPr lang="en-GB" dirty="0" smtClean="0"/>
              <a:t>”?</a:t>
            </a:r>
            <a:endParaRPr lang="en-GB" dirty="0"/>
          </a:p>
        </p:txBody>
      </p:sp>
      <p:sp>
        <p:nvSpPr>
          <p:cNvPr id="3" name="Content Placeholder 2"/>
          <p:cNvSpPr>
            <a:spLocks noGrp="1"/>
          </p:cNvSpPr>
          <p:nvPr>
            <p:ph idx="1"/>
          </p:nvPr>
        </p:nvSpPr>
        <p:spPr>
          <a:xfrm>
            <a:off x="628650" y="1698450"/>
            <a:ext cx="2774950" cy="4486450"/>
          </a:xfrm>
        </p:spPr>
        <p:txBody>
          <a:bodyPr>
            <a:noAutofit/>
          </a:bodyPr>
          <a:lstStyle/>
          <a:p>
            <a:pPr>
              <a:lnSpc>
                <a:spcPct val="120000"/>
              </a:lnSpc>
              <a:spcBef>
                <a:spcPts val="0"/>
              </a:spcBef>
            </a:pPr>
            <a:r>
              <a:rPr lang="en-GB" dirty="0" err="1" smtClean="0"/>
              <a:t>Hypecycles</a:t>
            </a:r>
            <a:endParaRPr lang="en-GB" dirty="0" smtClean="0"/>
          </a:p>
          <a:p>
            <a:pPr>
              <a:lnSpc>
                <a:spcPct val="120000"/>
              </a:lnSpc>
              <a:spcBef>
                <a:spcPts val="0"/>
              </a:spcBef>
            </a:pPr>
            <a:endParaRPr lang="en-GB" dirty="0"/>
          </a:p>
          <a:p>
            <a:pPr>
              <a:lnSpc>
                <a:spcPct val="120000"/>
              </a:lnSpc>
              <a:spcBef>
                <a:spcPts val="0"/>
              </a:spcBef>
            </a:pPr>
            <a:endParaRPr lang="en-GB" dirty="0" smtClean="0"/>
          </a:p>
          <a:p>
            <a:pPr>
              <a:lnSpc>
                <a:spcPct val="120000"/>
              </a:lnSpc>
              <a:spcBef>
                <a:spcPts val="0"/>
              </a:spcBef>
            </a:pPr>
            <a:r>
              <a:rPr lang="en-GB" dirty="0" smtClean="0"/>
              <a:t>Commercial projections</a:t>
            </a:r>
          </a:p>
          <a:p>
            <a:pPr>
              <a:lnSpc>
                <a:spcPct val="120000"/>
              </a:lnSpc>
              <a:spcBef>
                <a:spcPts val="0"/>
              </a:spcBef>
            </a:pPr>
            <a:endParaRPr lang="en-GB" dirty="0" smtClean="0"/>
          </a:p>
          <a:p>
            <a:pPr>
              <a:lnSpc>
                <a:spcPct val="120000"/>
              </a:lnSpc>
              <a:spcBef>
                <a:spcPts val="0"/>
              </a:spcBef>
            </a:pPr>
            <a:endParaRPr lang="en-GB" dirty="0"/>
          </a:p>
          <a:p>
            <a:pPr>
              <a:lnSpc>
                <a:spcPct val="120000"/>
              </a:lnSpc>
              <a:spcBef>
                <a:spcPts val="0"/>
              </a:spcBef>
            </a:pPr>
            <a:r>
              <a:rPr lang="en-GB" dirty="0" smtClean="0"/>
              <a:t>Academic literature</a:t>
            </a:r>
            <a:endParaRPr lang="en-GB" dirty="0"/>
          </a:p>
        </p:txBody>
      </p:sp>
      <p:cxnSp>
        <p:nvCxnSpPr>
          <p:cNvPr id="4" name="Straight Connector 3"/>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1500" y="1717064"/>
            <a:ext cx="5600700" cy="3728671"/>
          </a:xfrm>
          <a:prstGeom prst="rect">
            <a:avLst/>
          </a:prstGeom>
        </p:spPr>
      </p:pic>
      <p:sp>
        <p:nvSpPr>
          <p:cNvPr id="17" name="Rectangle 16"/>
          <p:cNvSpPr/>
          <p:nvPr/>
        </p:nvSpPr>
        <p:spPr>
          <a:xfrm>
            <a:off x="819150" y="5607057"/>
            <a:ext cx="4297587" cy="369332"/>
          </a:xfrm>
          <a:prstGeom prst="rect">
            <a:avLst/>
          </a:prstGeom>
        </p:spPr>
        <p:txBody>
          <a:bodyPr wrap="none">
            <a:spAutoFit/>
          </a:bodyPr>
          <a:lstStyle/>
          <a:p>
            <a:r>
              <a:rPr lang="en-GB" dirty="0" smtClean="0">
                <a:solidFill>
                  <a:schemeClr val="bg1"/>
                </a:solidFill>
              </a:rPr>
              <a:t>(e.g. </a:t>
            </a:r>
            <a:r>
              <a:rPr lang="en-GB" dirty="0" err="1" smtClean="0">
                <a:solidFill>
                  <a:schemeClr val="bg1"/>
                </a:solidFill>
              </a:rPr>
              <a:t>Wickramasinghe</a:t>
            </a:r>
            <a:r>
              <a:rPr lang="en-GB" dirty="0" smtClean="0">
                <a:solidFill>
                  <a:schemeClr val="bg1"/>
                </a:solidFill>
              </a:rPr>
              <a:t> and </a:t>
            </a:r>
            <a:r>
              <a:rPr lang="en-GB" dirty="0" err="1" smtClean="0">
                <a:solidFill>
                  <a:schemeClr val="bg1"/>
                </a:solidFill>
              </a:rPr>
              <a:t>Bodendorf</a:t>
            </a:r>
            <a:r>
              <a:rPr lang="en-GB" dirty="0" smtClean="0">
                <a:solidFill>
                  <a:schemeClr val="bg1"/>
                </a:solidFill>
              </a:rPr>
              <a:t>, 2020)</a:t>
            </a:r>
            <a:endParaRPr lang="en-GB" dirty="0">
              <a:solidFill>
                <a:schemeClr val="bg1"/>
              </a:solidFill>
            </a:endParaRPr>
          </a:p>
        </p:txBody>
      </p:sp>
      <p:sp>
        <p:nvSpPr>
          <p:cNvPr id="23" name="Rectangle 22"/>
          <p:cNvSpPr/>
          <p:nvPr/>
        </p:nvSpPr>
        <p:spPr>
          <a:xfrm>
            <a:off x="3410093" y="6300336"/>
            <a:ext cx="5429693" cy="523220"/>
          </a:xfrm>
          <a:prstGeom prst="rect">
            <a:avLst/>
          </a:prstGeom>
        </p:spPr>
        <p:txBody>
          <a:bodyPr wrap="none">
            <a:spAutoFit/>
          </a:bodyPr>
          <a:lstStyle/>
          <a:p>
            <a:pPr algn="r"/>
            <a:r>
              <a:rPr lang="en-GB" sz="1400" dirty="0">
                <a:solidFill>
                  <a:schemeClr val="bg1"/>
                </a:solidFill>
              </a:rPr>
              <a:t>Price, 2020. </a:t>
            </a:r>
            <a:r>
              <a:rPr lang="en-GB" sz="1400" i="1" dirty="0">
                <a:solidFill>
                  <a:schemeClr val="bg1"/>
                </a:solidFill>
              </a:rPr>
              <a:t>The Digital Health </a:t>
            </a:r>
            <a:r>
              <a:rPr lang="en-GB" sz="1400" i="1" dirty="0" err="1" smtClean="0">
                <a:solidFill>
                  <a:schemeClr val="bg1"/>
                </a:solidFill>
              </a:rPr>
              <a:t>hypecycle</a:t>
            </a:r>
            <a:r>
              <a:rPr lang="en-GB" sz="1400" i="1" dirty="0" smtClean="0">
                <a:solidFill>
                  <a:schemeClr val="bg1"/>
                </a:solidFill>
              </a:rPr>
              <a:t> 2020</a:t>
            </a:r>
          </a:p>
          <a:p>
            <a:pPr algn="r"/>
            <a:r>
              <a:rPr lang="en-GB" sz="1400" dirty="0" smtClean="0">
                <a:solidFill>
                  <a:schemeClr val="bg1"/>
                </a:solidFill>
              </a:rPr>
              <a:t>Dunn, 2017. </a:t>
            </a:r>
            <a:r>
              <a:rPr lang="en-GB" sz="1400" i="1" dirty="0" smtClean="0">
                <a:solidFill>
                  <a:schemeClr val="bg1"/>
                </a:solidFill>
              </a:rPr>
              <a:t>Digital health: Current state and future growth</a:t>
            </a:r>
            <a:r>
              <a:rPr lang="en-GB" sz="1400" dirty="0">
                <a:solidFill>
                  <a:schemeClr val="bg1"/>
                </a:solidFill>
              </a:rPr>
              <a:t> </a:t>
            </a:r>
            <a:r>
              <a:rPr lang="en-GB" sz="1400" dirty="0" smtClean="0">
                <a:solidFill>
                  <a:schemeClr val="bg1"/>
                </a:solidFill>
              </a:rPr>
              <a:t>2017-2025</a:t>
            </a:r>
          </a:p>
        </p:txBody>
      </p:sp>
      <p:sp>
        <p:nvSpPr>
          <p:cNvPr id="24" name="Rectangle 23"/>
          <p:cNvSpPr/>
          <p:nvPr/>
        </p:nvSpPr>
        <p:spPr>
          <a:xfrm>
            <a:off x="819150" y="3993125"/>
            <a:ext cx="1807803" cy="369332"/>
          </a:xfrm>
          <a:prstGeom prst="rect">
            <a:avLst/>
          </a:prstGeom>
        </p:spPr>
        <p:txBody>
          <a:bodyPr wrap="none">
            <a:spAutoFit/>
          </a:bodyPr>
          <a:lstStyle/>
          <a:p>
            <a:r>
              <a:rPr lang="en-GB" dirty="0" smtClean="0">
                <a:solidFill>
                  <a:schemeClr val="bg1"/>
                </a:solidFill>
              </a:rPr>
              <a:t>(e.g. Dunn, 2017)</a:t>
            </a:r>
            <a:endParaRPr lang="en-GB" dirty="0">
              <a:solidFill>
                <a:schemeClr val="bg1"/>
              </a:solidFill>
            </a:endParaRPr>
          </a:p>
        </p:txBody>
      </p:sp>
      <p:sp>
        <p:nvSpPr>
          <p:cNvPr id="25" name="Rectangle 24"/>
          <p:cNvSpPr/>
          <p:nvPr/>
        </p:nvSpPr>
        <p:spPr>
          <a:xfrm>
            <a:off x="819150" y="2291790"/>
            <a:ext cx="1764522" cy="369332"/>
          </a:xfrm>
          <a:prstGeom prst="rect">
            <a:avLst/>
          </a:prstGeom>
        </p:spPr>
        <p:txBody>
          <a:bodyPr wrap="none">
            <a:spAutoFit/>
          </a:bodyPr>
          <a:lstStyle/>
          <a:p>
            <a:r>
              <a:rPr lang="en-GB" dirty="0" smtClean="0">
                <a:solidFill>
                  <a:schemeClr val="bg1"/>
                </a:solidFill>
              </a:rPr>
              <a:t>(e.g. Price, 2020)</a:t>
            </a:r>
            <a:endParaRPr lang="en-GB" dirty="0">
              <a:solidFill>
                <a:schemeClr val="bg1"/>
              </a:solidFill>
            </a:endParaRPr>
          </a:p>
        </p:txBody>
      </p:sp>
    </p:spTree>
    <p:extLst>
      <p:ext uri="{BB962C8B-B14F-4D97-AF65-F5344CB8AC3E}">
        <p14:creationId xmlns:p14="http://schemas.microsoft.com/office/powerpoint/2010/main" val="3827837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are the suggested, new-and-emerging health information technologies?</a:t>
            </a:r>
            <a:endParaRPr lang="en-GB" dirty="0"/>
          </a:p>
        </p:txBody>
      </p:sp>
      <p:sp>
        <p:nvSpPr>
          <p:cNvPr id="3" name="Content Placeholder 2"/>
          <p:cNvSpPr>
            <a:spLocks noGrp="1"/>
          </p:cNvSpPr>
          <p:nvPr>
            <p:ph idx="1"/>
          </p:nvPr>
        </p:nvSpPr>
        <p:spPr>
          <a:xfrm>
            <a:off x="628650" y="1594434"/>
            <a:ext cx="3670395" cy="4601649"/>
          </a:xfrm>
        </p:spPr>
        <p:txBody>
          <a:bodyPr>
            <a:normAutofit/>
          </a:bodyPr>
          <a:lstStyle/>
          <a:p>
            <a:pPr marL="457200" indent="-457200">
              <a:buFont typeface="+mj-lt"/>
              <a:buAutoNum type="arabicPeriod"/>
            </a:pPr>
            <a:r>
              <a:rPr lang="en-GB" dirty="0" err="1" smtClean="0"/>
              <a:t>Swallowables</a:t>
            </a:r>
            <a:endParaRPr lang="en-GB" dirty="0" smtClean="0"/>
          </a:p>
          <a:p>
            <a:pPr marL="457200" indent="-457200">
              <a:buFont typeface="+mj-lt"/>
              <a:buAutoNum type="arabicPeriod"/>
            </a:pPr>
            <a:r>
              <a:rPr lang="en-GB" dirty="0" smtClean="0"/>
              <a:t>Mail-order prescription</a:t>
            </a:r>
          </a:p>
          <a:p>
            <a:pPr marL="457200" indent="-457200">
              <a:buFont typeface="+mj-lt"/>
              <a:buAutoNum type="arabicPeriod"/>
            </a:pPr>
            <a:r>
              <a:rPr lang="en-GB" dirty="0" smtClean="0"/>
              <a:t>Neural implants and interfaces</a:t>
            </a:r>
          </a:p>
          <a:p>
            <a:pPr marL="457200" indent="-457200">
              <a:buFont typeface="+mj-lt"/>
              <a:buAutoNum type="arabicPeriod"/>
            </a:pPr>
            <a:r>
              <a:rPr lang="en-GB" dirty="0" smtClean="0"/>
              <a:t>Loneliness and social isolation technology</a:t>
            </a:r>
          </a:p>
          <a:p>
            <a:pPr marL="457200" indent="-457200">
              <a:buFont typeface="+mj-lt"/>
              <a:buAutoNum type="arabicPeriod"/>
            </a:pPr>
            <a:r>
              <a:rPr lang="en-GB" dirty="0" err="1" smtClean="0"/>
              <a:t>Blockchain</a:t>
            </a:r>
            <a:endParaRPr lang="en-GB" dirty="0" smtClean="0"/>
          </a:p>
          <a:p>
            <a:pPr marL="457200" indent="-457200">
              <a:buFont typeface="+mj-lt"/>
              <a:buAutoNum type="arabicPeriod"/>
            </a:pPr>
            <a:r>
              <a:rPr lang="en-GB" dirty="0" smtClean="0"/>
              <a:t>Biohacking</a:t>
            </a:r>
          </a:p>
          <a:p>
            <a:pPr marL="457200" indent="-457200">
              <a:buFont typeface="+mj-lt"/>
              <a:buAutoNum type="arabicPeriod"/>
            </a:pPr>
            <a:r>
              <a:rPr lang="en-GB" dirty="0" smtClean="0"/>
              <a:t>Digital Twin</a:t>
            </a:r>
          </a:p>
          <a:p>
            <a:pPr marL="457200" indent="-457200">
              <a:buFont typeface="+mj-lt"/>
              <a:buAutoNum type="arabicPeriod"/>
            </a:pPr>
            <a:r>
              <a:rPr lang="en-GB" dirty="0" smtClean="0"/>
              <a:t>Omics</a:t>
            </a:r>
            <a:endParaRPr lang="en-GB" dirty="0"/>
          </a:p>
        </p:txBody>
      </p:sp>
      <p:cxnSp>
        <p:nvCxnSpPr>
          <p:cNvPr id="4" name="Straight Connector 3"/>
          <p:cNvCxnSpPr/>
          <p:nvPr/>
        </p:nvCxnSpPr>
        <p:spPr>
          <a:xfrm>
            <a:off x="330200" y="1467435"/>
            <a:ext cx="8382000" cy="0"/>
          </a:xfrm>
          <a:prstGeom prst="line">
            <a:avLst/>
          </a:prstGeom>
          <a:ln>
            <a:solidFill>
              <a:srgbClr val="EA6254"/>
            </a:solidFill>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913194" y="1594434"/>
            <a:ext cx="3801281" cy="4601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9"/>
            </a:pPr>
            <a:r>
              <a:rPr lang="en-GB" dirty="0" smtClean="0"/>
              <a:t>  Conversational A.I.</a:t>
            </a:r>
          </a:p>
          <a:p>
            <a:pPr marL="457200" indent="-457200">
              <a:buFont typeface="+mj-lt"/>
              <a:buAutoNum type="arabicPeriod" startAt="9"/>
            </a:pPr>
            <a:r>
              <a:rPr lang="en-GB" dirty="0" smtClean="0"/>
              <a:t>  Commercial telemedicine</a:t>
            </a:r>
          </a:p>
          <a:p>
            <a:pPr marL="457200" indent="-457200">
              <a:buFont typeface="+mj-lt"/>
              <a:buAutoNum type="arabicPeriod" startAt="9"/>
            </a:pPr>
            <a:r>
              <a:rPr lang="en-GB" dirty="0" smtClean="0"/>
              <a:t>  Wearables</a:t>
            </a:r>
          </a:p>
          <a:p>
            <a:pPr marL="457200" indent="-457200">
              <a:buFont typeface="+mj-lt"/>
              <a:buAutoNum type="arabicPeriod" startAt="9"/>
            </a:pPr>
            <a:r>
              <a:rPr lang="en-GB" dirty="0" smtClean="0"/>
              <a:t>  Immersive technology</a:t>
            </a:r>
          </a:p>
          <a:p>
            <a:pPr marL="457200" indent="-457200">
              <a:buFont typeface="+mj-lt"/>
              <a:buAutoNum type="arabicPeriod" startAt="9"/>
            </a:pPr>
            <a:r>
              <a:rPr lang="en-GB" dirty="0" smtClean="0"/>
              <a:t>  Internet of Things</a:t>
            </a:r>
          </a:p>
          <a:p>
            <a:pPr marL="457200" indent="-457200">
              <a:buFont typeface="+mj-lt"/>
              <a:buAutoNum type="arabicPeriod" startAt="9"/>
            </a:pPr>
            <a:r>
              <a:rPr lang="en-GB" dirty="0" smtClean="0"/>
              <a:t>  A.I.-assisted decision   support</a:t>
            </a:r>
          </a:p>
          <a:p>
            <a:pPr marL="457200" indent="-457200">
              <a:buFont typeface="+mj-lt"/>
              <a:buAutoNum type="arabicPeriod" startAt="9"/>
            </a:pPr>
            <a:r>
              <a:rPr lang="en-GB" dirty="0" smtClean="0"/>
              <a:t>  Drones</a:t>
            </a:r>
          </a:p>
          <a:p>
            <a:pPr marL="457200" indent="-457200">
              <a:buFont typeface="+mj-lt"/>
              <a:buAutoNum type="arabicPeriod" startAt="9"/>
            </a:pPr>
            <a:r>
              <a:rPr lang="en-GB" dirty="0" smtClean="0"/>
              <a:t>  Mobile health app’s &amp; patient portals</a:t>
            </a:r>
            <a:endParaRPr lang="en-GB" dirty="0"/>
          </a:p>
        </p:txBody>
      </p:sp>
    </p:spTree>
    <p:extLst>
      <p:ext uri="{BB962C8B-B14F-4D97-AF65-F5344CB8AC3E}">
        <p14:creationId xmlns:p14="http://schemas.microsoft.com/office/powerpoint/2010/main" val="1801203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E130CAEB37044C9F27A096B751B6FA" ma:contentTypeVersion="12" ma:contentTypeDescription="Create a new document." ma:contentTypeScope="" ma:versionID="5fe32df70957739b5070c3ec97c20c3b">
  <xsd:schema xmlns:xsd="http://www.w3.org/2001/XMLSchema" xmlns:xs="http://www.w3.org/2001/XMLSchema" xmlns:p="http://schemas.microsoft.com/office/2006/metadata/properties" xmlns:ns3="bbd61249-83b9-438e-a84b-789da273a8cb" xmlns:ns4="5e36aeda-f48f-46f3-9de8-7474189645c5" targetNamespace="http://schemas.microsoft.com/office/2006/metadata/properties" ma:root="true" ma:fieldsID="71da4579eb5b50dc5cf8c9abdd0204cc" ns3:_="" ns4:_="">
    <xsd:import namespace="bbd61249-83b9-438e-a84b-789da273a8cb"/>
    <xsd:import namespace="5e36aeda-f48f-46f3-9de8-7474189645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d61249-83b9-438e-a84b-789da273a8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e36aeda-f48f-46f3-9de8-7474189645c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9068A4-2746-4D8A-87B9-92B69E40DCF2}">
  <ds:schemaRefs>
    <ds:schemaRef ds:uri="http://schemas.microsoft.com/sharepoint/v3/contenttype/forms"/>
  </ds:schemaRefs>
</ds:datastoreItem>
</file>

<file path=customXml/itemProps2.xml><?xml version="1.0" encoding="utf-8"?>
<ds:datastoreItem xmlns:ds="http://schemas.openxmlformats.org/officeDocument/2006/customXml" ds:itemID="{EA546B51-D623-4B74-8080-B66C7DB1D5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d61249-83b9-438e-a84b-789da273a8cb"/>
    <ds:schemaRef ds:uri="5e36aeda-f48f-46f3-9de8-7474189645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282473-DD2D-479A-A839-5AEB3D89F06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5e36aeda-f48f-46f3-9de8-7474189645c5"/>
    <ds:schemaRef ds:uri="bbd61249-83b9-438e-a84b-789da273a8c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1563</TotalTime>
  <Words>3190</Words>
  <Application>Microsoft Office PowerPoint</Application>
  <PresentationFormat>On-screen Show (4:3)</PresentationFormat>
  <Paragraphs>243</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Patient-safety challenges posed by new and emerging health information technologies</vt:lpstr>
      <vt:lpstr>Introductions</vt:lpstr>
      <vt:lpstr>Situational Assessment What (we think) we know</vt:lpstr>
      <vt:lpstr>Situational Assessment What (we think) we know</vt:lpstr>
      <vt:lpstr>Situational Assessment What we don’t know/agree on</vt:lpstr>
      <vt:lpstr>Situational Assessment What we don’t know/agree on</vt:lpstr>
      <vt:lpstr>What do we mean by “new and emerging”?</vt:lpstr>
      <vt:lpstr>What do we mean by “new and emerging”?</vt:lpstr>
      <vt:lpstr>What are the suggested, new-and-emerging health information technologies?</vt:lpstr>
      <vt:lpstr>What are the (novel) challenges?</vt:lpstr>
      <vt:lpstr>What are the (novel) challenges?</vt:lpstr>
      <vt:lpstr>What are the (novel) challenges?</vt:lpstr>
      <vt:lpstr>What are the (novel) challenges?</vt:lpstr>
      <vt:lpstr>What are the (novel) challenges?</vt:lpstr>
      <vt:lpstr>Solutions</vt:lpstr>
      <vt:lpstr>Solutions</vt:lpstr>
      <vt:lpstr>Patient-safety challenges posed by new and emerging health information technologies</vt:lpstr>
      <vt:lpstr>Breakout sessions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Ciarán McInerney</cp:lastModifiedBy>
  <cp:revision>114</cp:revision>
  <dcterms:created xsi:type="dcterms:W3CDTF">2019-02-08T10:07:24Z</dcterms:created>
  <dcterms:modified xsi:type="dcterms:W3CDTF">2020-05-13T18:49:17Z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0x0101006DE130CAEB37044C9F27A096B751B6FA</vt:lpwstr>
  </property>
</Properties>
</file>